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354" r:id="rId4"/>
    <p:sldId id="312" r:id="rId5"/>
    <p:sldId id="262" r:id="rId6"/>
    <p:sldId id="292" r:id="rId7"/>
    <p:sldId id="315" r:id="rId8"/>
    <p:sldId id="396" r:id="rId9"/>
    <p:sldId id="397" r:id="rId10"/>
    <p:sldId id="361" r:id="rId11"/>
    <p:sldId id="398" r:id="rId12"/>
    <p:sldId id="399" r:id="rId13"/>
    <p:sldId id="319" r:id="rId14"/>
    <p:sldId id="362" r:id="rId15"/>
    <p:sldId id="363" r:id="rId16"/>
    <p:sldId id="267" r:id="rId17"/>
    <p:sldId id="268" r:id="rId18"/>
    <p:sldId id="269" r:id="rId19"/>
    <p:sldId id="364" r:id="rId20"/>
    <p:sldId id="270" r:id="rId21"/>
    <p:sldId id="320" r:id="rId22"/>
    <p:sldId id="365" r:id="rId23"/>
    <p:sldId id="366" r:id="rId24"/>
    <p:sldId id="400" r:id="rId25"/>
    <p:sldId id="401" r:id="rId26"/>
    <p:sldId id="402" r:id="rId27"/>
    <p:sldId id="403" r:id="rId28"/>
    <p:sldId id="378" r:id="rId29"/>
    <p:sldId id="367" r:id="rId30"/>
    <p:sldId id="404" r:id="rId31"/>
    <p:sldId id="405" r:id="rId32"/>
    <p:sldId id="407" r:id="rId33"/>
    <p:sldId id="368" r:id="rId34"/>
    <p:sldId id="408" r:id="rId35"/>
    <p:sldId id="369" r:id="rId36"/>
    <p:sldId id="370" r:id="rId37"/>
    <p:sldId id="287" r:id="rId38"/>
    <p:sldId id="288" r:id="rId39"/>
    <p:sldId id="409" r:id="rId40"/>
    <p:sldId id="410" r:id="rId41"/>
    <p:sldId id="411" r:id="rId42"/>
    <p:sldId id="412" r:id="rId43"/>
    <p:sldId id="413" r:id="rId44"/>
    <p:sldId id="336" r:id="rId45"/>
    <p:sldId id="337" r:id="rId46"/>
    <p:sldId id="338" r:id="rId47"/>
    <p:sldId id="339" r:id="rId48"/>
    <p:sldId id="340" r:id="rId49"/>
    <p:sldId id="341" r:id="rId50"/>
    <p:sldId id="321" r:id="rId51"/>
    <p:sldId id="372" r:id="rId52"/>
    <p:sldId id="297" r:id="rId53"/>
    <p:sldId id="299" r:id="rId54"/>
    <p:sldId id="300" r:id="rId55"/>
    <p:sldId id="301" r:id="rId56"/>
    <p:sldId id="328" r:id="rId57"/>
    <p:sldId id="373" r:id="rId58"/>
    <p:sldId id="374" r:id="rId59"/>
    <p:sldId id="371" r:id="rId60"/>
    <p:sldId id="302" r:id="rId61"/>
    <p:sldId id="307" r:id="rId62"/>
    <p:sldId id="342" r:id="rId63"/>
    <p:sldId id="343" r:id="rId64"/>
    <p:sldId id="344" r:id="rId65"/>
    <p:sldId id="345" r:id="rId66"/>
    <p:sldId id="346" r:id="rId67"/>
    <p:sldId id="351" r:id="rId68"/>
    <p:sldId id="329" r:id="rId69"/>
    <p:sldId id="330" r:id="rId70"/>
    <p:sldId id="331" r:id="rId71"/>
    <p:sldId id="332" r:id="rId72"/>
    <p:sldId id="334" r:id="rId73"/>
    <p:sldId id="356" r:id="rId74"/>
    <p:sldId id="357" r:id="rId75"/>
    <p:sldId id="358" r:id="rId76"/>
    <p:sldId id="352" r:id="rId77"/>
    <p:sldId id="308" r:id="rId78"/>
    <p:sldId id="310" r:id="rId79"/>
    <p:sldId id="350" r:id="rId80"/>
    <p:sldId id="348" r:id="rId81"/>
    <p:sldId id="349" r:id="rId82"/>
    <p:sldId id="375" r:id="rId83"/>
    <p:sldId id="335" r:id="rId84"/>
    <p:sldId id="260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062F"/>
    <a:srgbClr val="692AA2"/>
    <a:srgbClr val="FF00FF"/>
    <a:srgbClr val="FF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0" autoAdjust="0"/>
    <p:restoredTop sz="91304" autoAdjust="0"/>
  </p:normalViewPr>
  <p:slideViewPr>
    <p:cSldViewPr>
      <p:cViewPr varScale="1">
        <p:scale>
          <a:sx n="80" d="100"/>
          <a:sy n="80" d="100"/>
        </p:scale>
        <p:origin x="109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 dirty="0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065368-096E-40D8-8756-1AD2FED379B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44355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693673.htm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58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FIPS:</a:t>
            </a:r>
            <a:r>
              <a:rPr lang="zh-CN" altLang="en-US" dirty="0" smtClean="0"/>
              <a:t>　　</a:t>
            </a:r>
            <a:r>
              <a:rPr lang="en-US" altLang="zh-CN" b="1" dirty="0" smtClean="0"/>
              <a:t>F</a:t>
            </a:r>
            <a:r>
              <a:rPr lang="en-US" altLang="zh-CN" dirty="0" smtClean="0"/>
              <a:t>ederal</a:t>
            </a:r>
            <a:r>
              <a:rPr lang="en-US" altLang="zh-CN" b="1" dirty="0" smtClean="0"/>
              <a:t> I</a:t>
            </a:r>
            <a:r>
              <a:rPr lang="en-US" altLang="zh-CN" dirty="0" smtClean="0"/>
              <a:t>nformation </a:t>
            </a:r>
            <a:r>
              <a:rPr lang="en-US" altLang="zh-CN" b="1" dirty="0" smtClean="0"/>
              <a:t>P</a:t>
            </a:r>
            <a:r>
              <a:rPr lang="en-US" altLang="zh-CN" dirty="0" smtClean="0"/>
              <a:t>rocessing </a:t>
            </a:r>
            <a:r>
              <a:rPr lang="en-US" altLang="zh-CN" b="1" dirty="0" smtClean="0"/>
              <a:t>S</a:t>
            </a:r>
            <a:r>
              <a:rPr lang="en-US" altLang="zh-CN" dirty="0" smtClean="0"/>
              <a:t>tandards </a:t>
            </a:r>
            <a:r>
              <a:rPr lang="zh-CN" altLang="en-US" dirty="0" smtClean="0"/>
              <a:t>（美国）</a:t>
            </a:r>
            <a:r>
              <a:rPr lang="zh-CN" altLang="en-US" dirty="0" smtClean="0">
                <a:hlinkClick r:id="rId3" action="ppaction://hlinkfile"/>
              </a:rPr>
              <a:t>联邦信息处理标准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50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797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5368-096E-40D8-8756-1AD2FED379B4}" type="slidenum">
              <a:rPr lang="zh-CN" altLang="en-US" smtClean="0"/>
              <a:pPr/>
              <a:t>53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113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/>
            <a:ahLst/>
            <a:cxnLst>
              <a:cxn ang="0">
                <a:pos x="12" y="124"/>
              </a:cxn>
              <a:cxn ang="0">
                <a:pos x="1381" y="12"/>
              </a:cxn>
              <a:cxn ang="0">
                <a:pos x="4064" y="581"/>
              </a:cxn>
              <a:cxn ang="0">
                <a:pos x="5773" y="118"/>
              </a:cxn>
              <a:cxn ang="0">
                <a:pos x="5766" y="2151"/>
              </a:cxn>
              <a:cxn ang="0">
                <a:pos x="3966" y="2263"/>
              </a:cxn>
              <a:cxn ang="0">
                <a:pos x="1963" y="1897"/>
              </a:cxn>
              <a:cxn ang="0">
                <a:pos x="6" y="2407"/>
              </a:cxn>
              <a:cxn ang="0">
                <a:pos x="12" y="124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/>
            <a:ahLst/>
            <a:cxnLst>
              <a:cxn ang="0">
                <a:pos x="6" y="272"/>
              </a:cxn>
              <a:cxn ang="0">
                <a:pos x="1453" y="10"/>
              </a:cxn>
              <a:cxn ang="0">
                <a:pos x="4182" y="482"/>
              </a:cxn>
              <a:cxn ang="0">
                <a:pos x="5764" y="154"/>
              </a:cxn>
              <a:cxn ang="0">
                <a:pos x="5764" y="1806"/>
              </a:cxn>
              <a:cxn ang="0">
                <a:pos x="4005" y="1994"/>
              </a:cxn>
              <a:cxn ang="0">
                <a:pos x="1891" y="1522"/>
              </a:cxn>
              <a:cxn ang="0">
                <a:pos x="6" y="1967"/>
              </a:cxn>
              <a:cxn ang="0">
                <a:pos x="6" y="272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D71E8AE4-B3CD-4F26-B45E-D2A17F2253AA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69461A28-CE8A-45C4-8E1D-118287AE3797}" type="slidenum">
              <a:rPr lang="zh-CN" altLang="en-US"/>
              <a:pPr/>
              <a:t>‹#›</a:t>
            </a:fld>
            <a:endParaRPr lang="en-US" altLang="zh-CN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>
                <a:solidFill>
                  <a:schemeClr val="tx2"/>
                </a:solidFill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en-US" altLang="zh-CN"/>
              <a:t>PPT </a:t>
            </a:r>
            <a:r>
              <a:rPr lang="zh-CN" altLang="en-US"/>
              <a:t>模板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838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>
                <a:latin typeface="Times New Roman" pitchFamily="18" charset="0"/>
                <a:ea typeface="幼圆" pitchFamily="49" charset="-122"/>
              </a:defRPr>
            </a:lvl1pPr>
          </a:lstStyle>
          <a:p>
            <a:endParaRPr lang="en-US" altLang="zh-CN" dirty="0"/>
          </a:p>
        </p:txBody>
      </p:sp>
      <p:pic>
        <p:nvPicPr>
          <p:cNvPr id="3100" name="Picture 28" descr="校徽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71600" cy="1371600"/>
          </a:xfrm>
          <a:prstGeom prst="rect">
            <a:avLst/>
          </a:prstGeom>
          <a:noFill/>
        </p:spPr>
      </p:pic>
      <p:pic>
        <p:nvPicPr>
          <p:cNvPr id="3101" name="Picture 29" descr="WEL049"/>
          <p:cNvPicPr>
            <a:picLocks noChangeAspect="1" noChangeArrowheads="1" noCrop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28600"/>
            <a:ext cx="5334000" cy="100488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FECE40-FF36-4F85-BBEC-8052E998AC48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F6119-4FE4-4DFE-A758-3702CE502C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87B2B3-F90D-4DDC-9130-2C95376603AC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8C73F-731B-4090-AF18-78A46BB27667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29AC0-0283-427B-A2C9-3AFD2CA43693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EB55C-C677-4EB3-8CB1-5A0CE917D7B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FE3AD1-4347-4A0E-9AE6-5398184C434A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AC54F8-C57A-48CB-8722-5355987572E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5547A5-BBBB-4E38-AE06-C4C6DB1D13ED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37B92-F509-4694-96E1-ADFB2D618DBB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B341D4-32A0-43FC-B2E8-30A62223924E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2C36ED-D28E-424E-AC03-9505D5536942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406D05-A609-45BC-AF1A-BD101B5D3F1A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BA4F1-AE6E-4056-AE8E-2967202A46E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B80FF4-518D-4790-9F75-6997057F4BA3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3F45DA-86C9-4ACA-9F2A-742545C73A0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83673-701D-4891-996D-27EEFF48D35C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6C02B-94D4-4BD5-B891-523FE072FAB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A757E6-E1D8-4549-B1AD-140798162279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998EF-D1DA-4084-BD64-167D9B862795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Image" r:id="rId14" imgW="9561905" imgH="1600000" progId="">
                  <p:embed/>
                </p:oleObj>
              </mc:Choice>
              <mc:Fallback>
                <p:oleObj name="Image" r:id="rId14" imgW="9561905" imgH="160000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5AAE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/>
            <a:ahLst/>
            <a:cxnLst>
              <a:cxn ang="0">
                <a:pos x="6" y="109"/>
              </a:cxn>
              <a:cxn ang="0">
                <a:pos x="1427" y="46"/>
              </a:cxn>
              <a:cxn ang="0">
                <a:pos x="4032" y="255"/>
              </a:cxn>
              <a:cxn ang="0">
                <a:pos x="5767" y="0"/>
              </a:cxn>
              <a:cxn ang="0">
                <a:pos x="5767" y="776"/>
              </a:cxn>
              <a:cxn ang="0">
                <a:pos x="4065" y="831"/>
              </a:cxn>
              <a:cxn ang="0">
                <a:pos x="1984" y="674"/>
              </a:cxn>
              <a:cxn ang="0">
                <a:pos x="14" y="995"/>
              </a:cxn>
              <a:cxn ang="0">
                <a:pos x="6" y="109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/>
            <a:ahLst/>
            <a:cxnLst>
              <a:cxn ang="0">
                <a:pos x="20" y="109"/>
              </a:cxn>
              <a:cxn ang="0">
                <a:pos x="1442" y="3"/>
              </a:cxn>
              <a:cxn ang="0">
                <a:pos x="4150" y="148"/>
              </a:cxn>
              <a:cxn ang="0">
                <a:pos x="5771" y="37"/>
              </a:cxn>
              <a:cxn ang="0">
                <a:pos x="5771" y="557"/>
              </a:cxn>
              <a:cxn ang="0">
                <a:pos x="3942" y="592"/>
              </a:cxn>
              <a:cxn ang="0">
                <a:pos x="1839" y="456"/>
              </a:cxn>
              <a:cxn ang="0">
                <a:pos x="6" y="620"/>
              </a:cxn>
              <a:cxn ang="0">
                <a:pos x="20" y="109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7021BD4-A5B8-4E30-81DA-DB35E0FEF638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solidFill>
                  <a:schemeClr val="tx2"/>
                </a:solidFill>
                <a:ea typeface="华文隶书" pitchFamily="2" charset="-122"/>
              </a:defRPr>
            </a:lvl1pPr>
          </a:lstStyle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78C53CD-C02B-46A9-8BBA-4E492DA91604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jpe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.jpe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8.png"/><Relationship Id="rId4" Type="http://schemas.openxmlformats.org/officeDocument/2006/relationships/image" Target="../media/image1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121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6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1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3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0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image" Target="../media/image58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5.wmf"/><Relationship Id="rId11" Type="http://schemas.openxmlformats.org/officeDocument/2006/relationships/image" Target="../media/image24.jpe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36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87AAFA61-A0AE-45A6-92A7-8380AF9E3E43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06DC8465-6F85-4FBA-A983-637EFDF219C9}" type="slidenum">
              <a:rPr lang="zh-CN" altLang="en-US"/>
              <a:pPr/>
              <a:t>1</a:t>
            </a:fld>
            <a:endParaRPr lang="en-US" altLang="zh-CN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>密码学</a:t>
            </a:r>
            <a: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  <a:t/>
            </a:r>
            <a:br>
              <a:rPr lang="en-US" altLang="zh-CN" sz="5600" dirty="0" smtClean="0">
                <a:solidFill>
                  <a:srgbClr val="CC3300"/>
                </a:solidFill>
                <a:latin typeface="华文隶书" pitchFamily="2" charset="-122"/>
                <a:ea typeface="华文隶书" pitchFamily="2" charset="-122"/>
              </a:rPr>
            </a:br>
            <a:r>
              <a:rPr lang="zh-CN" altLang="en-US" sz="4000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第</a:t>
            </a:r>
            <a:r>
              <a:rPr lang="en-US" altLang="zh-CN" sz="4000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5</a:t>
            </a:r>
            <a:r>
              <a:rPr lang="zh-CN" altLang="en-US" sz="4000" dirty="0" smtClean="0">
                <a:solidFill>
                  <a:srgbClr val="FFFF00"/>
                </a:solidFill>
                <a:latin typeface="华文隶书" pitchFamily="2" charset="-122"/>
                <a:ea typeface="华文隶书" pitchFamily="2" charset="-122"/>
              </a:rPr>
              <a:t>章：序列密码</a:t>
            </a:r>
            <a:endParaRPr lang="zh-CN" altLang="en-US" sz="4000" dirty="0">
              <a:solidFill>
                <a:srgbClr val="CC33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4800600"/>
            <a:ext cx="6705600" cy="838200"/>
          </a:xfr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graphicFrame>
        <p:nvGraphicFramePr>
          <p:cNvPr id="8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265818720"/>
              </p:ext>
            </p:extLst>
          </p:nvPr>
        </p:nvGraphicFramePr>
        <p:xfrm>
          <a:off x="314325" y="2057400"/>
          <a:ext cx="83820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7" name="Visio" r:id="rId3" imgW="5430012" imgH="2431085" progId="">
                  <p:embed/>
                </p:oleObj>
              </mc:Choice>
              <mc:Fallback>
                <p:oleObj name="Visio" r:id="rId3" imgW="5430012" imgH="2431085" progId="">
                  <p:embed/>
                  <p:pic>
                    <p:nvPicPr>
                      <p:cNvPr id="0" name="Picture 3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2057400"/>
                        <a:ext cx="83820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6226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453" y="1666741"/>
            <a:ext cx="8246141" cy="4769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b="1" spc="-5" dirty="0">
                <a:latin typeface="宋体"/>
                <a:cs typeface="宋体"/>
              </a:rPr>
              <a:t>②自同步序列密码</a:t>
            </a:r>
            <a:r>
              <a:rPr sz="2204" b="1" spc="-10" dirty="0">
                <a:latin typeface="宋体"/>
                <a:cs typeface="宋体"/>
              </a:rPr>
              <a:t>（</a:t>
            </a:r>
            <a:r>
              <a:rPr sz="2204" b="1" spc="-546" dirty="0">
                <a:latin typeface="宋体"/>
                <a:cs typeface="宋体"/>
              </a:rPr>
              <a:t> </a:t>
            </a:r>
            <a:r>
              <a:rPr sz="2204" b="1" dirty="0">
                <a:latin typeface="Times New Roman"/>
                <a:cs typeface="Times New Roman"/>
              </a:rPr>
              <a:t>Self- </a:t>
            </a:r>
            <a:r>
              <a:rPr sz="2204" b="1" spc="-5" dirty="0">
                <a:latin typeface="Times New Roman"/>
                <a:cs typeface="Times New Roman"/>
              </a:rPr>
              <a:t>Synchronou</a:t>
            </a:r>
            <a:r>
              <a:rPr sz="2204" b="1" dirty="0">
                <a:latin typeface="Times New Roman"/>
                <a:cs typeface="Times New Roman"/>
              </a:rPr>
              <a:t>s</a:t>
            </a:r>
            <a:r>
              <a:rPr sz="2204" b="1" spc="-5" dirty="0">
                <a:latin typeface="Times New Roman"/>
                <a:cs typeface="Times New Roman"/>
              </a:rPr>
              <a:t> Strea</a:t>
            </a:r>
            <a:r>
              <a:rPr sz="2204" b="1" dirty="0">
                <a:latin typeface="Times New Roman"/>
                <a:cs typeface="Times New Roman"/>
              </a:rPr>
              <a:t>m</a:t>
            </a:r>
            <a:r>
              <a:rPr sz="2204" b="1" spc="-5" dirty="0">
                <a:latin typeface="Times New Roman"/>
                <a:cs typeface="Times New Roman"/>
              </a:rPr>
              <a:t> Ciphe</a:t>
            </a:r>
            <a:r>
              <a:rPr sz="2204" b="1" dirty="0">
                <a:latin typeface="Times New Roman"/>
                <a:cs typeface="Times New Roman"/>
              </a:rPr>
              <a:t>r</a:t>
            </a:r>
            <a:r>
              <a:rPr sz="2204" b="1" spc="-10" dirty="0">
                <a:latin typeface="宋体"/>
                <a:cs typeface="宋体"/>
              </a:rPr>
              <a:t>）</a:t>
            </a:r>
            <a:endParaRPr sz="2204" dirty="0">
              <a:latin typeface="宋体"/>
              <a:cs typeface="宋体"/>
            </a:endParaRPr>
          </a:p>
          <a:p>
            <a:pPr marL="356276" marR="5090" indent="-343552">
              <a:lnSpc>
                <a:spcPts val="3366"/>
              </a:lnSpc>
              <a:spcBef>
                <a:spcPts val="802"/>
              </a:spcBef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宋体"/>
                <a:cs typeface="宋体"/>
              </a:rPr>
              <a:t>密钥序列产生算法与明文（密文）相关，则所产生 的密钥序列与明文（密文）相关</a:t>
            </a:r>
            <a:r>
              <a:rPr sz="2805" b="1" spc="-10" dirty="0">
                <a:latin typeface="宋体"/>
                <a:cs typeface="宋体"/>
              </a:rPr>
              <a:t>。</a:t>
            </a:r>
            <a:endParaRPr sz="2805" dirty="0">
              <a:latin typeface="宋体"/>
              <a:cs typeface="宋体"/>
            </a:endParaRPr>
          </a:p>
          <a:p>
            <a:pPr marL="355003" marR="75709" indent="-342915" algn="just">
              <a:lnSpc>
                <a:spcPct val="101800"/>
              </a:lnSpc>
              <a:spcBef>
                <a:spcPts val="25"/>
              </a:spcBef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设密钥序列产生器具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sz="2805" b="1" spc="-716" dirty="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位存储，则加密时一位密 文错误将影响后面连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续</a:t>
            </a:r>
            <a:r>
              <a:rPr sz="2805" b="1" spc="-716" dirty="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个密文错误。在此之后恢 复正确。</a:t>
            </a:r>
            <a:endParaRPr sz="2805" dirty="0">
              <a:latin typeface="宋体"/>
              <a:cs typeface="宋体"/>
            </a:endParaRPr>
          </a:p>
          <a:p>
            <a:pPr marL="355639" marR="433256" indent="-343552">
              <a:lnSpc>
                <a:spcPct val="103000"/>
              </a:lnSpc>
              <a:spcBef>
                <a:spcPts val="95"/>
              </a:spcBef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b="1" dirty="0">
                <a:solidFill>
                  <a:srgbClr val="3333CC"/>
                </a:solidFill>
                <a:latin typeface="宋体"/>
                <a:cs typeface="宋体"/>
              </a:rPr>
              <a:t>解密时一位密文错误也将影响后面连</a:t>
            </a:r>
            <a:r>
              <a:rPr sz="2805" b="1" spc="-10" dirty="0">
                <a:solidFill>
                  <a:srgbClr val="3333CC"/>
                </a:solidFill>
                <a:latin typeface="宋体"/>
                <a:cs typeface="宋体"/>
              </a:rPr>
              <a:t>续</a:t>
            </a:r>
            <a:r>
              <a:rPr sz="2805" b="1" spc="-721" dirty="0">
                <a:solidFill>
                  <a:srgbClr val="3333CC"/>
                </a:solidFill>
                <a:latin typeface="宋体"/>
                <a:cs typeface="宋体"/>
              </a:rPr>
              <a:t> </a:t>
            </a:r>
            <a:r>
              <a:rPr sz="2805" b="1" i="1" spc="5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805" b="1" dirty="0">
                <a:solidFill>
                  <a:srgbClr val="3333CC"/>
                </a:solidFill>
                <a:latin typeface="宋体"/>
                <a:cs typeface="宋体"/>
              </a:rPr>
              <a:t>个明文 错。在此之后恢复正确。</a:t>
            </a:r>
            <a:endParaRPr sz="2805" dirty="0">
              <a:latin typeface="宋体"/>
              <a:cs typeface="宋体"/>
            </a:endParaRPr>
          </a:p>
          <a:p>
            <a:pPr marL="356276" marR="5090" indent="-343552">
              <a:lnSpc>
                <a:spcPts val="3376"/>
              </a:lnSpc>
              <a:spcBef>
                <a:spcPts val="781"/>
              </a:spcBef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宋体"/>
                <a:cs typeface="宋体"/>
              </a:rPr>
              <a:t>加解密会造成错误传播。但错误传播有界，在错误 过去之后恢复正确。</a:t>
            </a:r>
            <a:endParaRPr sz="2805" dirty="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1808" y="6315857"/>
            <a:ext cx="204213" cy="216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1403" spc="-5" dirty="0">
                <a:latin typeface="Times New Roman"/>
                <a:cs typeface="Times New Roman"/>
              </a:rPr>
              <a:t>10</a:t>
            </a:r>
            <a:endParaRPr sz="1403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52863">
              <a:lnSpc>
                <a:spcPts val="4574"/>
              </a:lnSpc>
            </a:pPr>
            <a:r>
              <a:rPr b="0" dirty="0">
                <a:latin typeface="黑体"/>
                <a:cs typeface="黑体"/>
              </a:rPr>
              <a:t>一、</a:t>
            </a:r>
            <a:r>
              <a:rPr spc="-5" dirty="0"/>
              <a:t>序列密码的基本概念</a:t>
            </a:r>
          </a:p>
        </p:txBody>
      </p:sp>
    </p:spTree>
    <p:extLst>
      <p:ext uri="{BB962C8B-B14F-4D97-AF65-F5344CB8AC3E}">
        <p14:creationId xmlns:p14="http://schemas.microsoft.com/office/powerpoint/2010/main" val="31636097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2874" y="3356984"/>
            <a:ext cx="1374145" cy="1293350"/>
          </a:xfrm>
          <a:custGeom>
            <a:avLst/>
            <a:gdLst/>
            <a:ahLst/>
            <a:cxnLst/>
            <a:rect l="l" t="t" r="r" b="b"/>
            <a:pathLst>
              <a:path w="1371600" h="1290954">
                <a:moveTo>
                  <a:pt x="0" y="0"/>
                </a:moveTo>
                <a:lnTo>
                  <a:pt x="0" y="1290827"/>
                </a:lnTo>
                <a:lnTo>
                  <a:pt x="1371599" y="1290827"/>
                </a:lnTo>
                <a:lnTo>
                  <a:pt x="137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" name="object 3"/>
          <p:cNvSpPr/>
          <p:nvPr/>
        </p:nvSpPr>
        <p:spPr>
          <a:xfrm>
            <a:off x="2052874" y="3356984"/>
            <a:ext cx="1374145" cy="1293350"/>
          </a:xfrm>
          <a:custGeom>
            <a:avLst/>
            <a:gdLst/>
            <a:ahLst/>
            <a:cxnLst/>
            <a:rect l="l" t="t" r="r" b="b"/>
            <a:pathLst>
              <a:path w="1371600" h="1290954">
                <a:moveTo>
                  <a:pt x="0" y="0"/>
                </a:moveTo>
                <a:lnTo>
                  <a:pt x="0" y="1290827"/>
                </a:lnTo>
                <a:lnTo>
                  <a:pt x="1371599" y="1290827"/>
                </a:lnTo>
                <a:lnTo>
                  <a:pt x="1371599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4" name="object 4"/>
          <p:cNvSpPr txBox="1"/>
          <p:nvPr/>
        </p:nvSpPr>
        <p:spPr>
          <a:xfrm>
            <a:off x="2272165" y="4323453"/>
            <a:ext cx="935182" cy="3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004" b="1" i="1" dirty="0">
                <a:latin typeface="Times New Roman"/>
                <a:cs typeface="Times New Roman"/>
              </a:rPr>
              <a:t>n</a:t>
            </a:r>
            <a:r>
              <a:rPr sz="2004" b="1" dirty="0">
                <a:latin typeface="宋体"/>
                <a:cs typeface="宋体"/>
              </a:rPr>
              <a:t>位存储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88224" y="3356984"/>
            <a:ext cx="1374145" cy="1293350"/>
          </a:xfrm>
          <a:custGeom>
            <a:avLst/>
            <a:gdLst/>
            <a:ahLst/>
            <a:cxnLst/>
            <a:rect l="l" t="t" r="r" b="b"/>
            <a:pathLst>
              <a:path w="1371600" h="1290954">
                <a:moveTo>
                  <a:pt x="0" y="0"/>
                </a:moveTo>
                <a:lnTo>
                  <a:pt x="0" y="1290827"/>
                </a:lnTo>
                <a:lnTo>
                  <a:pt x="1371600" y="1290827"/>
                </a:lnTo>
                <a:lnTo>
                  <a:pt x="137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6" name="object 6"/>
          <p:cNvSpPr/>
          <p:nvPr/>
        </p:nvSpPr>
        <p:spPr>
          <a:xfrm>
            <a:off x="5488224" y="3356984"/>
            <a:ext cx="1374145" cy="1293350"/>
          </a:xfrm>
          <a:custGeom>
            <a:avLst/>
            <a:gdLst/>
            <a:ahLst/>
            <a:cxnLst/>
            <a:rect l="l" t="t" r="r" b="b"/>
            <a:pathLst>
              <a:path w="1371600" h="1290954">
                <a:moveTo>
                  <a:pt x="0" y="0"/>
                </a:moveTo>
                <a:lnTo>
                  <a:pt x="0" y="1290827"/>
                </a:lnTo>
                <a:lnTo>
                  <a:pt x="1371600" y="1290827"/>
                </a:lnTo>
                <a:lnTo>
                  <a:pt x="1371600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7" name="object 7"/>
          <p:cNvSpPr txBox="1"/>
          <p:nvPr/>
        </p:nvSpPr>
        <p:spPr>
          <a:xfrm>
            <a:off x="5650328" y="3425052"/>
            <a:ext cx="1049694" cy="61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 marR="5090"/>
            <a:r>
              <a:rPr sz="2004" b="1" dirty="0">
                <a:latin typeface="宋体"/>
                <a:cs typeface="宋体"/>
              </a:rPr>
              <a:t>密钥序列 产生算法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07527" y="4323453"/>
            <a:ext cx="935182" cy="3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004" b="1" i="1" dirty="0">
                <a:latin typeface="Times New Roman"/>
                <a:cs typeface="Times New Roman"/>
              </a:rPr>
              <a:t>n</a:t>
            </a:r>
            <a:r>
              <a:rPr sz="2004" b="1" dirty="0">
                <a:latin typeface="宋体"/>
                <a:cs typeface="宋体"/>
              </a:rPr>
              <a:t>位存储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9025" y="2851604"/>
            <a:ext cx="76341" cy="53439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76200" y="457200"/>
                </a:moveTo>
                <a:lnTo>
                  <a:pt x="0" y="457200"/>
                </a:lnTo>
                <a:lnTo>
                  <a:pt x="28193" y="513587"/>
                </a:lnTo>
                <a:lnTo>
                  <a:pt x="28193" y="469391"/>
                </a:lnTo>
                <a:lnTo>
                  <a:pt x="47243" y="469391"/>
                </a:lnTo>
                <a:lnTo>
                  <a:pt x="47243" y="515112"/>
                </a:lnTo>
                <a:lnTo>
                  <a:pt x="76200" y="457200"/>
                </a:lnTo>
                <a:close/>
              </a:path>
              <a:path w="76200" h="533400">
                <a:moveTo>
                  <a:pt x="47243" y="457200"/>
                </a:moveTo>
                <a:lnTo>
                  <a:pt x="47243" y="0"/>
                </a:lnTo>
                <a:lnTo>
                  <a:pt x="28193" y="0"/>
                </a:lnTo>
                <a:lnTo>
                  <a:pt x="28193" y="457200"/>
                </a:lnTo>
                <a:lnTo>
                  <a:pt x="47243" y="457200"/>
                </a:lnTo>
                <a:close/>
              </a:path>
              <a:path w="76200" h="533400">
                <a:moveTo>
                  <a:pt x="47243" y="515112"/>
                </a:moveTo>
                <a:lnTo>
                  <a:pt x="47243" y="469391"/>
                </a:lnTo>
                <a:lnTo>
                  <a:pt x="28193" y="469391"/>
                </a:lnTo>
                <a:lnTo>
                  <a:pt x="28193" y="513587"/>
                </a:lnTo>
                <a:lnTo>
                  <a:pt x="38100" y="533400"/>
                </a:lnTo>
                <a:lnTo>
                  <a:pt x="47243" y="515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0" name="object 10"/>
          <p:cNvSpPr/>
          <p:nvPr/>
        </p:nvSpPr>
        <p:spPr>
          <a:xfrm>
            <a:off x="6213467" y="2922601"/>
            <a:ext cx="76341" cy="458048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76200" y="381000"/>
                </a:moveTo>
                <a:lnTo>
                  <a:pt x="0" y="381000"/>
                </a:lnTo>
                <a:lnTo>
                  <a:pt x="28194" y="437388"/>
                </a:lnTo>
                <a:lnTo>
                  <a:pt x="28194" y="393953"/>
                </a:lnTo>
                <a:lnTo>
                  <a:pt x="47244" y="393953"/>
                </a:lnTo>
                <a:lnTo>
                  <a:pt x="47244" y="438911"/>
                </a:lnTo>
                <a:lnTo>
                  <a:pt x="76200" y="381000"/>
                </a:lnTo>
                <a:close/>
              </a:path>
              <a:path w="76200" h="457200">
                <a:moveTo>
                  <a:pt x="47244" y="381000"/>
                </a:moveTo>
                <a:lnTo>
                  <a:pt x="47244" y="0"/>
                </a:lnTo>
                <a:lnTo>
                  <a:pt x="28194" y="0"/>
                </a:lnTo>
                <a:lnTo>
                  <a:pt x="28194" y="381000"/>
                </a:lnTo>
                <a:lnTo>
                  <a:pt x="47244" y="381000"/>
                </a:lnTo>
                <a:close/>
              </a:path>
              <a:path w="76200" h="457200">
                <a:moveTo>
                  <a:pt x="47244" y="438911"/>
                </a:moveTo>
                <a:lnTo>
                  <a:pt x="47244" y="393953"/>
                </a:lnTo>
                <a:lnTo>
                  <a:pt x="28194" y="393953"/>
                </a:lnTo>
                <a:lnTo>
                  <a:pt x="28194" y="437388"/>
                </a:lnTo>
                <a:lnTo>
                  <a:pt x="38100" y="457200"/>
                </a:lnTo>
                <a:lnTo>
                  <a:pt x="47244" y="438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1" name="object 11"/>
          <p:cNvSpPr/>
          <p:nvPr/>
        </p:nvSpPr>
        <p:spPr>
          <a:xfrm>
            <a:off x="2511576" y="5031915"/>
            <a:ext cx="304729" cy="305365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303878" y="161475"/>
                </a:moveTo>
                <a:lnTo>
                  <a:pt x="298216" y="116061"/>
                </a:lnTo>
                <a:lnTo>
                  <a:pt x="282031" y="76275"/>
                </a:lnTo>
                <a:lnTo>
                  <a:pt x="256946" y="43454"/>
                </a:lnTo>
                <a:lnTo>
                  <a:pt x="224580" y="18937"/>
                </a:lnTo>
                <a:lnTo>
                  <a:pt x="186556" y="4063"/>
                </a:lnTo>
                <a:lnTo>
                  <a:pt x="151748" y="0"/>
                </a:lnTo>
                <a:lnTo>
                  <a:pt x="137101" y="703"/>
                </a:lnTo>
                <a:lnTo>
                  <a:pt x="95717" y="10730"/>
                </a:lnTo>
                <a:lnTo>
                  <a:pt x="59547" y="31258"/>
                </a:lnTo>
                <a:lnTo>
                  <a:pt x="30358" y="60519"/>
                </a:lnTo>
                <a:lnTo>
                  <a:pt x="9919" y="96745"/>
                </a:lnTo>
                <a:lnTo>
                  <a:pt x="0" y="138168"/>
                </a:lnTo>
                <a:lnTo>
                  <a:pt x="533" y="154393"/>
                </a:lnTo>
                <a:lnTo>
                  <a:pt x="9413" y="199310"/>
                </a:lnTo>
                <a:lnTo>
                  <a:pt x="28012" y="237719"/>
                </a:lnTo>
                <a:lnTo>
                  <a:pt x="54782" y="268501"/>
                </a:lnTo>
                <a:lnTo>
                  <a:pt x="88174" y="290536"/>
                </a:lnTo>
                <a:lnTo>
                  <a:pt x="126641" y="302702"/>
                </a:lnTo>
                <a:lnTo>
                  <a:pt x="140324" y="304371"/>
                </a:lnTo>
                <a:lnTo>
                  <a:pt x="156256" y="303788"/>
                </a:lnTo>
                <a:lnTo>
                  <a:pt x="200511" y="294646"/>
                </a:lnTo>
                <a:lnTo>
                  <a:pt x="238489" y="275644"/>
                </a:lnTo>
                <a:lnTo>
                  <a:pt x="268955" y="248370"/>
                </a:lnTo>
                <a:lnTo>
                  <a:pt x="290671" y="214411"/>
                </a:lnTo>
                <a:lnTo>
                  <a:pt x="302401" y="175353"/>
                </a:lnTo>
                <a:lnTo>
                  <a:pt x="303878" y="16147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2" name="object 12"/>
          <p:cNvSpPr/>
          <p:nvPr/>
        </p:nvSpPr>
        <p:spPr>
          <a:xfrm>
            <a:off x="2511576" y="5031915"/>
            <a:ext cx="304729" cy="305365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51748" y="0"/>
                </a:moveTo>
                <a:lnTo>
                  <a:pt x="109020" y="6134"/>
                </a:lnTo>
                <a:lnTo>
                  <a:pt x="70915" y="23358"/>
                </a:lnTo>
                <a:lnTo>
                  <a:pt x="39203" y="49904"/>
                </a:lnTo>
                <a:lnTo>
                  <a:pt x="15651" y="84005"/>
                </a:lnTo>
                <a:lnTo>
                  <a:pt x="2028" y="123892"/>
                </a:lnTo>
                <a:lnTo>
                  <a:pt x="0" y="138168"/>
                </a:lnTo>
                <a:lnTo>
                  <a:pt x="533" y="154393"/>
                </a:lnTo>
                <a:lnTo>
                  <a:pt x="9413" y="199310"/>
                </a:lnTo>
                <a:lnTo>
                  <a:pt x="28012" y="237719"/>
                </a:lnTo>
                <a:lnTo>
                  <a:pt x="54782" y="268501"/>
                </a:lnTo>
                <a:lnTo>
                  <a:pt x="88174" y="290536"/>
                </a:lnTo>
                <a:lnTo>
                  <a:pt x="126641" y="302702"/>
                </a:lnTo>
                <a:lnTo>
                  <a:pt x="140324" y="304371"/>
                </a:lnTo>
                <a:lnTo>
                  <a:pt x="156256" y="303788"/>
                </a:lnTo>
                <a:lnTo>
                  <a:pt x="200511" y="294646"/>
                </a:lnTo>
                <a:lnTo>
                  <a:pt x="238489" y="275644"/>
                </a:lnTo>
                <a:lnTo>
                  <a:pt x="268955" y="248370"/>
                </a:lnTo>
                <a:lnTo>
                  <a:pt x="290671" y="214411"/>
                </a:lnTo>
                <a:lnTo>
                  <a:pt x="302401" y="175353"/>
                </a:lnTo>
                <a:lnTo>
                  <a:pt x="303878" y="161475"/>
                </a:lnTo>
                <a:lnTo>
                  <a:pt x="303260" y="145795"/>
                </a:lnTo>
                <a:lnTo>
                  <a:pt x="293910" y="102108"/>
                </a:lnTo>
                <a:lnTo>
                  <a:pt x="274578" y="64495"/>
                </a:lnTo>
                <a:lnTo>
                  <a:pt x="246886" y="34293"/>
                </a:lnTo>
                <a:lnTo>
                  <a:pt x="212454" y="12842"/>
                </a:lnTo>
                <a:lnTo>
                  <a:pt x="172904" y="1479"/>
                </a:lnTo>
                <a:lnTo>
                  <a:pt x="151748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3" name="object 13"/>
          <p:cNvSpPr/>
          <p:nvPr/>
        </p:nvSpPr>
        <p:spPr>
          <a:xfrm>
            <a:off x="2510910" y="5184597"/>
            <a:ext cx="306002" cy="0"/>
          </a:xfrm>
          <a:custGeom>
            <a:avLst/>
            <a:gdLst/>
            <a:ahLst/>
            <a:cxnLst/>
            <a:rect l="l" t="t" r="r" b="b"/>
            <a:pathLst>
              <a:path w="305435">
                <a:moveTo>
                  <a:pt x="0" y="0"/>
                </a:moveTo>
                <a:lnTo>
                  <a:pt x="30481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4" name="object 14"/>
          <p:cNvSpPr/>
          <p:nvPr/>
        </p:nvSpPr>
        <p:spPr>
          <a:xfrm>
            <a:off x="2663605" y="5031915"/>
            <a:ext cx="0" cy="305365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5" name="object 15"/>
          <p:cNvSpPr/>
          <p:nvPr/>
        </p:nvSpPr>
        <p:spPr>
          <a:xfrm>
            <a:off x="6023278" y="5031915"/>
            <a:ext cx="304729" cy="305365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303868" y="161460"/>
                </a:moveTo>
                <a:lnTo>
                  <a:pt x="298204" y="116050"/>
                </a:lnTo>
                <a:lnTo>
                  <a:pt x="282017" y="76267"/>
                </a:lnTo>
                <a:lnTo>
                  <a:pt x="256929" y="43448"/>
                </a:lnTo>
                <a:lnTo>
                  <a:pt x="224561" y="18933"/>
                </a:lnTo>
                <a:lnTo>
                  <a:pt x="186533" y="4060"/>
                </a:lnTo>
                <a:lnTo>
                  <a:pt x="151736" y="0"/>
                </a:lnTo>
                <a:lnTo>
                  <a:pt x="137091" y="703"/>
                </a:lnTo>
                <a:lnTo>
                  <a:pt x="95710" y="10731"/>
                </a:lnTo>
                <a:lnTo>
                  <a:pt x="59542" y="31261"/>
                </a:lnTo>
                <a:lnTo>
                  <a:pt x="30354" y="60523"/>
                </a:lnTo>
                <a:lnTo>
                  <a:pt x="9917" y="96752"/>
                </a:lnTo>
                <a:lnTo>
                  <a:pt x="0" y="138178"/>
                </a:lnTo>
                <a:lnTo>
                  <a:pt x="533" y="154402"/>
                </a:lnTo>
                <a:lnTo>
                  <a:pt x="9415" y="199318"/>
                </a:lnTo>
                <a:lnTo>
                  <a:pt x="28016" y="237727"/>
                </a:lnTo>
                <a:lnTo>
                  <a:pt x="54788" y="268508"/>
                </a:lnTo>
                <a:lnTo>
                  <a:pt x="88181" y="290541"/>
                </a:lnTo>
                <a:lnTo>
                  <a:pt x="126649" y="302705"/>
                </a:lnTo>
                <a:lnTo>
                  <a:pt x="140331" y="304372"/>
                </a:lnTo>
                <a:lnTo>
                  <a:pt x="156261" y="303789"/>
                </a:lnTo>
                <a:lnTo>
                  <a:pt x="200511" y="294645"/>
                </a:lnTo>
                <a:lnTo>
                  <a:pt x="238487" y="275641"/>
                </a:lnTo>
                <a:lnTo>
                  <a:pt x="268950" y="248364"/>
                </a:lnTo>
                <a:lnTo>
                  <a:pt x="290665" y="214401"/>
                </a:lnTo>
                <a:lnTo>
                  <a:pt x="302392" y="175339"/>
                </a:lnTo>
                <a:lnTo>
                  <a:pt x="303868" y="16146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6" name="object 16"/>
          <p:cNvSpPr/>
          <p:nvPr/>
        </p:nvSpPr>
        <p:spPr>
          <a:xfrm>
            <a:off x="6023278" y="5031915"/>
            <a:ext cx="304729" cy="305365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51736" y="0"/>
                </a:moveTo>
                <a:lnTo>
                  <a:pt x="109012" y="6134"/>
                </a:lnTo>
                <a:lnTo>
                  <a:pt x="70910" y="23360"/>
                </a:lnTo>
                <a:lnTo>
                  <a:pt x="39199" y="49908"/>
                </a:lnTo>
                <a:lnTo>
                  <a:pt x="15648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5" y="199318"/>
                </a:lnTo>
                <a:lnTo>
                  <a:pt x="28016" y="237727"/>
                </a:lnTo>
                <a:lnTo>
                  <a:pt x="54788" y="268508"/>
                </a:lnTo>
                <a:lnTo>
                  <a:pt x="88181" y="290541"/>
                </a:lnTo>
                <a:lnTo>
                  <a:pt x="126649" y="302705"/>
                </a:lnTo>
                <a:lnTo>
                  <a:pt x="140331" y="304372"/>
                </a:lnTo>
                <a:lnTo>
                  <a:pt x="156261" y="303789"/>
                </a:lnTo>
                <a:lnTo>
                  <a:pt x="200511" y="294645"/>
                </a:lnTo>
                <a:lnTo>
                  <a:pt x="238487" y="275641"/>
                </a:lnTo>
                <a:lnTo>
                  <a:pt x="268950" y="248364"/>
                </a:lnTo>
                <a:lnTo>
                  <a:pt x="290665" y="214401"/>
                </a:lnTo>
                <a:lnTo>
                  <a:pt x="302392" y="175339"/>
                </a:lnTo>
                <a:lnTo>
                  <a:pt x="303868" y="161460"/>
                </a:lnTo>
                <a:lnTo>
                  <a:pt x="303249" y="145781"/>
                </a:lnTo>
                <a:lnTo>
                  <a:pt x="293898" y="102098"/>
                </a:lnTo>
                <a:lnTo>
                  <a:pt x="274564" y="64487"/>
                </a:lnTo>
                <a:lnTo>
                  <a:pt x="246869" y="34287"/>
                </a:lnTo>
                <a:lnTo>
                  <a:pt x="212434" y="12838"/>
                </a:lnTo>
                <a:lnTo>
                  <a:pt x="172880" y="1477"/>
                </a:lnTo>
                <a:lnTo>
                  <a:pt x="151736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7" name="object 17"/>
          <p:cNvSpPr/>
          <p:nvPr/>
        </p:nvSpPr>
        <p:spPr>
          <a:xfrm>
            <a:off x="6022614" y="5184597"/>
            <a:ext cx="305365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8" name="object 18"/>
          <p:cNvSpPr/>
          <p:nvPr/>
        </p:nvSpPr>
        <p:spPr>
          <a:xfrm>
            <a:off x="6175296" y="5031915"/>
            <a:ext cx="0" cy="305365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9" name="object 19"/>
          <p:cNvSpPr/>
          <p:nvPr/>
        </p:nvSpPr>
        <p:spPr>
          <a:xfrm>
            <a:off x="1518484" y="5146427"/>
            <a:ext cx="992438" cy="76341"/>
          </a:xfrm>
          <a:custGeom>
            <a:avLst/>
            <a:gdLst/>
            <a:ahLst/>
            <a:cxnLst/>
            <a:rect l="l" t="t" r="r" b="b"/>
            <a:pathLst>
              <a:path w="990600" h="76200">
                <a:moveTo>
                  <a:pt x="927354" y="47243"/>
                </a:moveTo>
                <a:lnTo>
                  <a:pt x="927354" y="28193"/>
                </a:lnTo>
                <a:lnTo>
                  <a:pt x="0" y="28193"/>
                </a:lnTo>
                <a:lnTo>
                  <a:pt x="0" y="47243"/>
                </a:lnTo>
                <a:lnTo>
                  <a:pt x="927354" y="47243"/>
                </a:lnTo>
                <a:close/>
              </a:path>
              <a:path w="990600" h="76200">
                <a:moveTo>
                  <a:pt x="990587" y="38100"/>
                </a:moveTo>
                <a:lnTo>
                  <a:pt x="914400" y="0"/>
                </a:lnTo>
                <a:lnTo>
                  <a:pt x="914400" y="28193"/>
                </a:lnTo>
                <a:lnTo>
                  <a:pt x="927354" y="28193"/>
                </a:lnTo>
                <a:lnTo>
                  <a:pt x="927354" y="69721"/>
                </a:lnTo>
                <a:lnTo>
                  <a:pt x="990587" y="38100"/>
                </a:lnTo>
                <a:close/>
              </a:path>
              <a:path w="990600" h="76200">
                <a:moveTo>
                  <a:pt x="927354" y="69721"/>
                </a:moveTo>
                <a:lnTo>
                  <a:pt x="927354" y="47243"/>
                </a:lnTo>
                <a:lnTo>
                  <a:pt x="914400" y="47243"/>
                </a:lnTo>
                <a:lnTo>
                  <a:pt x="914400" y="76200"/>
                </a:lnTo>
                <a:lnTo>
                  <a:pt x="927354" y="69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0" name="object 20"/>
          <p:cNvSpPr/>
          <p:nvPr/>
        </p:nvSpPr>
        <p:spPr>
          <a:xfrm>
            <a:off x="2816288" y="5146427"/>
            <a:ext cx="687072" cy="76341"/>
          </a:xfrm>
          <a:custGeom>
            <a:avLst/>
            <a:gdLst/>
            <a:ahLst/>
            <a:cxnLst/>
            <a:rect l="l" t="t" r="r" b="b"/>
            <a:pathLst>
              <a:path w="685800" h="76200">
                <a:moveTo>
                  <a:pt x="622553" y="47243"/>
                </a:moveTo>
                <a:lnTo>
                  <a:pt x="622553" y="28193"/>
                </a:lnTo>
                <a:lnTo>
                  <a:pt x="0" y="28193"/>
                </a:lnTo>
                <a:lnTo>
                  <a:pt x="0" y="47243"/>
                </a:lnTo>
                <a:lnTo>
                  <a:pt x="622553" y="47243"/>
                </a:lnTo>
                <a:close/>
              </a:path>
              <a:path w="685800" h="76200">
                <a:moveTo>
                  <a:pt x="685800" y="38100"/>
                </a:moveTo>
                <a:lnTo>
                  <a:pt x="609600" y="0"/>
                </a:lnTo>
                <a:lnTo>
                  <a:pt x="609600" y="28193"/>
                </a:lnTo>
                <a:lnTo>
                  <a:pt x="622553" y="28193"/>
                </a:lnTo>
                <a:lnTo>
                  <a:pt x="622553" y="69723"/>
                </a:lnTo>
                <a:lnTo>
                  <a:pt x="685800" y="38100"/>
                </a:lnTo>
                <a:close/>
              </a:path>
              <a:path w="685800" h="76200">
                <a:moveTo>
                  <a:pt x="622553" y="69723"/>
                </a:moveTo>
                <a:lnTo>
                  <a:pt x="622553" y="47243"/>
                </a:lnTo>
                <a:lnTo>
                  <a:pt x="609600" y="47243"/>
                </a:lnTo>
                <a:lnTo>
                  <a:pt x="609600" y="76200"/>
                </a:lnTo>
                <a:lnTo>
                  <a:pt x="6225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1" name="object 21"/>
          <p:cNvSpPr/>
          <p:nvPr/>
        </p:nvSpPr>
        <p:spPr>
          <a:xfrm>
            <a:off x="5259211" y="5146427"/>
            <a:ext cx="763414" cy="76341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98754" y="47243"/>
                </a:moveTo>
                <a:lnTo>
                  <a:pt x="698754" y="28193"/>
                </a:lnTo>
                <a:lnTo>
                  <a:pt x="0" y="28193"/>
                </a:lnTo>
                <a:lnTo>
                  <a:pt x="0" y="47243"/>
                </a:lnTo>
                <a:lnTo>
                  <a:pt x="698754" y="47243"/>
                </a:lnTo>
                <a:close/>
              </a:path>
              <a:path w="762000" h="76200">
                <a:moveTo>
                  <a:pt x="761987" y="38100"/>
                </a:moveTo>
                <a:lnTo>
                  <a:pt x="685787" y="0"/>
                </a:lnTo>
                <a:lnTo>
                  <a:pt x="685787" y="28193"/>
                </a:lnTo>
                <a:lnTo>
                  <a:pt x="698754" y="28193"/>
                </a:lnTo>
                <a:lnTo>
                  <a:pt x="698754" y="69716"/>
                </a:lnTo>
                <a:lnTo>
                  <a:pt x="761987" y="38100"/>
                </a:lnTo>
                <a:close/>
              </a:path>
              <a:path w="762000" h="76200">
                <a:moveTo>
                  <a:pt x="698754" y="69716"/>
                </a:moveTo>
                <a:lnTo>
                  <a:pt x="698754" y="47243"/>
                </a:lnTo>
                <a:lnTo>
                  <a:pt x="685787" y="47243"/>
                </a:lnTo>
                <a:lnTo>
                  <a:pt x="685787" y="76200"/>
                </a:lnTo>
                <a:lnTo>
                  <a:pt x="698754" y="69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2" name="object 22"/>
          <p:cNvSpPr/>
          <p:nvPr/>
        </p:nvSpPr>
        <p:spPr>
          <a:xfrm>
            <a:off x="3579702" y="5184597"/>
            <a:ext cx="1526827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3" name="object 23"/>
          <p:cNvSpPr/>
          <p:nvPr/>
        </p:nvSpPr>
        <p:spPr>
          <a:xfrm>
            <a:off x="2625434" y="4650207"/>
            <a:ext cx="76341" cy="381707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76200" y="304800"/>
                </a:moveTo>
                <a:lnTo>
                  <a:pt x="0" y="304800"/>
                </a:lnTo>
                <a:lnTo>
                  <a:pt x="28193" y="361187"/>
                </a:lnTo>
                <a:lnTo>
                  <a:pt x="28193" y="317753"/>
                </a:lnTo>
                <a:lnTo>
                  <a:pt x="47243" y="317753"/>
                </a:lnTo>
                <a:lnTo>
                  <a:pt x="47243" y="362712"/>
                </a:lnTo>
                <a:lnTo>
                  <a:pt x="76200" y="304800"/>
                </a:lnTo>
                <a:close/>
              </a:path>
              <a:path w="76200" h="381000">
                <a:moveTo>
                  <a:pt x="47243" y="304800"/>
                </a:moveTo>
                <a:lnTo>
                  <a:pt x="47243" y="0"/>
                </a:lnTo>
                <a:lnTo>
                  <a:pt x="28193" y="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  <a:path w="76200" h="381000">
                <a:moveTo>
                  <a:pt x="47243" y="362712"/>
                </a:moveTo>
                <a:lnTo>
                  <a:pt x="47243" y="317753"/>
                </a:lnTo>
                <a:lnTo>
                  <a:pt x="28193" y="317753"/>
                </a:lnTo>
                <a:lnTo>
                  <a:pt x="28193" y="361187"/>
                </a:lnTo>
                <a:lnTo>
                  <a:pt x="38100" y="381000"/>
                </a:lnTo>
                <a:lnTo>
                  <a:pt x="47243" y="36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4" name="object 24"/>
          <p:cNvSpPr/>
          <p:nvPr/>
        </p:nvSpPr>
        <p:spPr>
          <a:xfrm>
            <a:off x="6137126" y="4650207"/>
            <a:ext cx="76341" cy="381707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76200" y="304800"/>
                </a:moveTo>
                <a:lnTo>
                  <a:pt x="0" y="304800"/>
                </a:lnTo>
                <a:lnTo>
                  <a:pt x="28194" y="361188"/>
                </a:lnTo>
                <a:lnTo>
                  <a:pt x="28194" y="317753"/>
                </a:lnTo>
                <a:lnTo>
                  <a:pt x="47244" y="317753"/>
                </a:lnTo>
                <a:lnTo>
                  <a:pt x="47244" y="362711"/>
                </a:lnTo>
                <a:lnTo>
                  <a:pt x="76200" y="304800"/>
                </a:lnTo>
                <a:close/>
              </a:path>
              <a:path w="76200" h="381000">
                <a:moveTo>
                  <a:pt x="47244" y="304800"/>
                </a:moveTo>
                <a:lnTo>
                  <a:pt x="47244" y="0"/>
                </a:lnTo>
                <a:lnTo>
                  <a:pt x="28194" y="0"/>
                </a:lnTo>
                <a:lnTo>
                  <a:pt x="28194" y="304800"/>
                </a:lnTo>
                <a:lnTo>
                  <a:pt x="47244" y="304800"/>
                </a:lnTo>
                <a:close/>
              </a:path>
              <a:path w="76200" h="381000">
                <a:moveTo>
                  <a:pt x="47244" y="362711"/>
                </a:moveTo>
                <a:lnTo>
                  <a:pt x="47244" y="317753"/>
                </a:lnTo>
                <a:lnTo>
                  <a:pt x="28194" y="317753"/>
                </a:lnTo>
                <a:lnTo>
                  <a:pt x="28194" y="361188"/>
                </a:lnTo>
                <a:lnTo>
                  <a:pt x="38100" y="381000"/>
                </a:lnTo>
                <a:lnTo>
                  <a:pt x="47244" y="362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5" name="object 25"/>
          <p:cNvSpPr/>
          <p:nvPr/>
        </p:nvSpPr>
        <p:spPr>
          <a:xfrm>
            <a:off x="6327979" y="5146427"/>
            <a:ext cx="839755" cy="76341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74953" y="47243"/>
                </a:moveTo>
                <a:lnTo>
                  <a:pt x="774953" y="28193"/>
                </a:lnTo>
                <a:lnTo>
                  <a:pt x="0" y="28193"/>
                </a:lnTo>
                <a:lnTo>
                  <a:pt x="0" y="47243"/>
                </a:lnTo>
                <a:lnTo>
                  <a:pt x="774953" y="47243"/>
                </a:lnTo>
                <a:close/>
              </a:path>
              <a:path w="838200" h="76200">
                <a:moveTo>
                  <a:pt x="838200" y="38100"/>
                </a:moveTo>
                <a:lnTo>
                  <a:pt x="762000" y="0"/>
                </a:lnTo>
                <a:lnTo>
                  <a:pt x="762000" y="28193"/>
                </a:lnTo>
                <a:lnTo>
                  <a:pt x="774953" y="28193"/>
                </a:lnTo>
                <a:lnTo>
                  <a:pt x="774953" y="69723"/>
                </a:lnTo>
                <a:lnTo>
                  <a:pt x="838200" y="38100"/>
                </a:lnTo>
                <a:close/>
              </a:path>
              <a:path w="838200" h="76200">
                <a:moveTo>
                  <a:pt x="774953" y="69723"/>
                </a:moveTo>
                <a:lnTo>
                  <a:pt x="774953" y="47243"/>
                </a:lnTo>
                <a:lnTo>
                  <a:pt x="762000" y="47243"/>
                </a:lnTo>
                <a:lnTo>
                  <a:pt x="762000" y="76200"/>
                </a:lnTo>
                <a:lnTo>
                  <a:pt x="7749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6" name="object 26"/>
          <p:cNvSpPr txBox="1"/>
          <p:nvPr/>
        </p:nvSpPr>
        <p:spPr>
          <a:xfrm>
            <a:off x="467502" y="1741555"/>
            <a:ext cx="7321138" cy="1147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b="1" spc="-5" dirty="0">
                <a:latin typeface="宋体"/>
                <a:cs typeface="宋体"/>
              </a:rPr>
              <a:t>②自同步序列密码</a:t>
            </a:r>
            <a:endParaRPr sz="3206" dirty="0">
              <a:latin typeface="宋体"/>
              <a:cs typeface="宋体"/>
            </a:endParaRPr>
          </a:p>
          <a:p>
            <a:pPr marL="1164894">
              <a:spcBef>
                <a:spcPts val="2214"/>
              </a:spcBef>
              <a:tabLst>
                <a:tab pos="2467209" algn="l"/>
                <a:tab pos="4702202" algn="l"/>
                <a:tab pos="5928172" algn="l"/>
              </a:tabLst>
            </a:pPr>
            <a:r>
              <a:rPr sz="2405" b="1" dirty="0">
                <a:solidFill>
                  <a:srgbClr val="FF0000"/>
                </a:solidFill>
                <a:latin typeface="宋体"/>
                <a:cs typeface="宋体"/>
              </a:rPr>
              <a:t>发送</a:t>
            </a:r>
            <a:r>
              <a:rPr sz="2405" b="1" spc="-10" dirty="0">
                <a:solidFill>
                  <a:srgbClr val="FF0000"/>
                </a:solidFill>
                <a:latin typeface="宋体"/>
                <a:cs typeface="宋体"/>
              </a:rPr>
              <a:t>端</a:t>
            </a:r>
            <a:r>
              <a:rPr sz="2405" b="1" dirty="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sz="2405" b="1" dirty="0">
                <a:latin typeface="宋体"/>
                <a:cs typeface="宋体"/>
              </a:rPr>
              <a:t>种子密</a:t>
            </a:r>
            <a:r>
              <a:rPr sz="2405" b="1" spc="-10" dirty="0">
                <a:latin typeface="宋体"/>
                <a:cs typeface="宋体"/>
              </a:rPr>
              <a:t>钥</a:t>
            </a:r>
            <a:r>
              <a:rPr sz="2405" b="1" i="1" dirty="0">
                <a:latin typeface="Times New Roman"/>
                <a:cs typeface="Times New Roman"/>
              </a:rPr>
              <a:t>k	</a:t>
            </a:r>
            <a:r>
              <a:rPr sz="2405" b="1" dirty="0">
                <a:solidFill>
                  <a:srgbClr val="FF0000"/>
                </a:solidFill>
                <a:latin typeface="宋体"/>
                <a:cs typeface="宋体"/>
              </a:rPr>
              <a:t>接收</a:t>
            </a:r>
            <a:r>
              <a:rPr sz="2405" b="1" spc="-10" dirty="0">
                <a:solidFill>
                  <a:srgbClr val="FF0000"/>
                </a:solidFill>
                <a:latin typeface="宋体"/>
                <a:cs typeface="宋体"/>
              </a:rPr>
              <a:t>端</a:t>
            </a:r>
            <a:r>
              <a:rPr sz="2405" b="1" dirty="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sz="2405" b="1" dirty="0">
                <a:latin typeface="宋体"/>
                <a:cs typeface="宋体"/>
              </a:rPr>
              <a:t>种子密</a:t>
            </a:r>
            <a:r>
              <a:rPr sz="2405" b="1" spc="-5" dirty="0">
                <a:latin typeface="宋体"/>
                <a:cs typeface="宋体"/>
              </a:rPr>
              <a:t>钥</a:t>
            </a:r>
            <a:r>
              <a:rPr sz="2405" b="1" i="1" dirty="0">
                <a:latin typeface="Times New Roman"/>
                <a:cs typeface="Times New Roman"/>
              </a:rPr>
              <a:t>k</a:t>
            </a:r>
            <a:endParaRPr sz="2405" dirty="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14966" y="3425052"/>
            <a:ext cx="1049694" cy="61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 marR="5726"/>
            <a:r>
              <a:rPr sz="2004" b="1" dirty="0">
                <a:latin typeface="宋体"/>
                <a:cs typeface="宋体"/>
              </a:rPr>
              <a:t>密钥序列 产生算法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40080" y="5169683"/>
            <a:ext cx="1161661" cy="370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405" b="1" i="1" spc="-5" dirty="0">
                <a:latin typeface="Times New Roman"/>
                <a:cs typeface="Times New Roman"/>
              </a:rPr>
              <a:t>m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i="1" dirty="0">
                <a:latin typeface="Times New Roman"/>
                <a:cs typeface="Times New Roman"/>
              </a:rPr>
              <a:t>m</a:t>
            </a:r>
            <a:r>
              <a:rPr sz="2405" b="1" spc="-7" baseline="-20833" dirty="0">
                <a:latin typeface="Times New Roman"/>
                <a:cs typeface="Times New Roman"/>
              </a:rPr>
              <a:t>2</a:t>
            </a:r>
            <a:r>
              <a:rPr sz="2405" b="1" dirty="0">
                <a:latin typeface="Times New Roman"/>
                <a:cs typeface="Times New Roman"/>
              </a:rPr>
              <a:t>,…</a:t>
            </a:r>
            <a:endParaRPr sz="240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31293" y="4732247"/>
            <a:ext cx="2001416" cy="845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405" b="1" i="1" dirty="0">
                <a:latin typeface="Times New Roman"/>
                <a:cs typeface="Times New Roman"/>
              </a:rPr>
              <a:t>k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dirty="0">
                <a:latin typeface="Times New Roman"/>
                <a:cs typeface="Times New Roman"/>
              </a:rPr>
              <a:t>,</a:t>
            </a:r>
            <a:r>
              <a:rPr sz="2405" b="1" i="1" dirty="0">
                <a:latin typeface="Times New Roman"/>
                <a:cs typeface="Times New Roman"/>
              </a:rPr>
              <a:t>k</a:t>
            </a:r>
            <a:r>
              <a:rPr sz="2405" b="1" baseline="-20833" dirty="0">
                <a:latin typeface="Times New Roman"/>
                <a:cs typeface="Times New Roman"/>
              </a:rPr>
              <a:t>2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dirty="0">
                <a:latin typeface="Times New Roman"/>
                <a:cs typeface="Times New Roman"/>
              </a:rPr>
              <a:t>…</a:t>
            </a:r>
            <a:endParaRPr sz="2405">
              <a:latin typeface="Times New Roman"/>
              <a:cs typeface="Times New Roman"/>
            </a:endParaRPr>
          </a:p>
          <a:p>
            <a:pPr marL="852517">
              <a:spcBef>
                <a:spcPts val="721"/>
              </a:spcBef>
            </a:pPr>
            <a:r>
              <a:rPr sz="2405" b="1" i="1" spc="-5" dirty="0">
                <a:latin typeface="Times New Roman"/>
                <a:cs typeface="Times New Roman"/>
              </a:rPr>
              <a:t>m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i="1" dirty="0">
                <a:latin typeface="Times New Roman"/>
                <a:cs typeface="Times New Roman"/>
              </a:rPr>
              <a:t>m</a:t>
            </a:r>
            <a:r>
              <a:rPr sz="2405" b="1" spc="-7" baseline="-20833" dirty="0">
                <a:latin typeface="Times New Roman"/>
                <a:cs typeface="Times New Roman"/>
              </a:rPr>
              <a:t>2</a:t>
            </a:r>
            <a:r>
              <a:rPr sz="2405" b="1" dirty="0">
                <a:latin typeface="Times New Roman"/>
                <a:cs typeface="Times New Roman"/>
              </a:rPr>
              <a:t>,…</a:t>
            </a:r>
            <a:endParaRPr sz="240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12028" y="5190295"/>
            <a:ext cx="957448" cy="370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405" b="1" i="1" spc="-5" dirty="0">
                <a:latin typeface="Times New Roman"/>
                <a:cs typeface="Times New Roman"/>
              </a:rPr>
              <a:t>c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dirty="0">
                <a:latin typeface="Times New Roman"/>
                <a:cs typeface="Times New Roman"/>
              </a:rPr>
              <a:t>,</a:t>
            </a:r>
            <a:r>
              <a:rPr sz="2405" b="1" i="1" spc="-5" dirty="0">
                <a:latin typeface="Times New Roman"/>
                <a:cs typeface="Times New Roman"/>
              </a:rPr>
              <a:t>c</a:t>
            </a:r>
            <a:r>
              <a:rPr sz="2405" b="1" baseline="-20833" dirty="0">
                <a:latin typeface="Times New Roman"/>
                <a:cs typeface="Times New Roman"/>
              </a:rPr>
              <a:t>2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dirty="0">
                <a:latin typeface="Times New Roman"/>
                <a:cs typeface="Times New Roman"/>
              </a:rPr>
              <a:t>…</a:t>
            </a:r>
            <a:endParaRPr sz="2405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19590" y="4732247"/>
            <a:ext cx="993074" cy="370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405" b="1" i="1" dirty="0">
                <a:latin typeface="Times New Roman"/>
                <a:cs typeface="Times New Roman"/>
              </a:rPr>
              <a:t>k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dirty="0">
                <a:latin typeface="Times New Roman"/>
                <a:cs typeface="Times New Roman"/>
              </a:rPr>
              <a:t>,</a:t>
            </a:r>
            <a:r>
              <a:rPr sz="2405" b="1" i="1" dirty="0">
                <a:latin typeface="Times New Roman"/>
                <a:cs typeface="Times New Roman"/>
              </a:rPr>
              <a:t>k</a:t>
            </a:r>
            <a:r>
              <a:rPr sz="2405" b="1" baseline="-20833" dirty="0">
                <a:latin typeface="Times New Roman"/>
                <a:cs typeface="Times New Roman"/>
              </a:rPr>
              <a:t>2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dirty="0">
                <a:latin typeface="Times New Roman"/>
                <a:cs typeface="Times New Roman"/>
              </a:rPr>
              <a:t>…</a:t>
            </a:r>
            <a:endParaRPr sz="2405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48609" y="5729566"/>
            <a:ext cx="3093098" cy="432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805" b="1" i="1" spc="-5" dirty="0">
                <a:latin typeface="Times New Roman"/>
                <a:cs typeface="Times New Roman"/>
              </a:rPr>
              <a:t>C</a:t>
            </a:r>
            <a:r>
              <a:rPr sz="2855" b="1" baseline="-20467" dirty="0">
                <a:latin typeface="Times New Roman"/>
                <a:cs typeface="Times New Roman"/>
              </a:rPr>
              <a:t>i</a:t>
            </a:r>
            <a:r>
              <a:rPr sz="2855" b="1" spc="-7" baseline="-20467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宋体"/>
                <a:cs typeface="宋体"/>
              </a:rPr>
              <a:t>的错误将影</a:t>
            </a:r>
            <a:r>
              <a:rPr sz="2805" b="1" spc="-10" dirty="0">
                <a:latin typeface="宋体"/>
                <a:cs typeface="宋体"/>
              </a:rPr>
              <a:t>响</a:t>
            </a:r>
            <a:r>
              <a:rPr sz="2805" b="1" i="1" spc="5" dirty="0">
                <a:latin typeface="Times New Roman"/>
                <a:cs typeface="Times New Roman"/>
              </a:rPr>
              <a:t>n</a:t>
            </a:r>
            <a:r>
              <a:rPr sz="2805" b="1" spc="-10" dirty="0">
                <a:latin typeface="宋体"/>
                <a:cs typeface="宋体"/>
              </a:rPr>
              <a:t>位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52874" y="4222696"/>
            <a:ext cx="1374145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1905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4" name="object 34"/>
          <p:cNvSpPr/>
          <p:nvPr/>
        </p:nvSpPr>
        <p:spPr>
          <a:xfrm>
            <a:off x="5488224" y="4268501"/>
            <a:ext cx="1374145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1905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5" name="object 35"/>
          <p:cNvSpPr/>
          <p:nvPr/>
        </p:nvSpPr>
        <p:spPr>
          <a:xfrm>
            <a:off x="4801163" y="4497525"/>
            <a:ext cx="0" cy="687072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6" name="object 36"/>
          <p:cNvSpPr/>
          <p:nvPr/>
        </p:nvSpPr>
        <p:spPr>
          <a:xfrm>
            <a:off x="4801164" y="4459354"/>
            <a:ext cx="687072" cy="76341"/>
          </a:xfrm>
          <a:custGeom>
            <a:avLst/>
            <a:gdLst/>
            <a:ahLst/>
            <a:cxnLst/>
            <a:rect l="l" t="t" r="r" b="b"/>
            <a:pathLst>
              <a:path w="685800" h="76200">
                <a:moveTo>
                  <a:pt x="622553" y="47243"/>
                </a:moveTo>
                <a:lnTo>
                  <a:pt x="622553" y="28193"/>
                </a:lnTo>
                <a:lnTo>
                  <a:pt x="0" y="28194"/>
                </a:lnTo>
                <a:lnTo>
                  <a:pt x="0" y="47244"/>
                </a:lnTo>
                <a:lnTo>
                  <a:pt x="622553" y="47243"/>
                </a:lnTo>
                <a:close/>
              </a:path>
              <a:path w="685800" h="76200">
                <a:moveTo>
                  <a:pt x="685787" y="38100"/>
                </a:moveTo>
                <a:lnTo>
                  <a:pt x="609600" y="0"/>
                </a:lnTo>
                <a:lnTo>
                  <a:pt x="609600" y="28193"/>
                </a:lnTo>
                <a:lnTo>
                  <a:pt x="622553" y="28193"/>
                </a:lnTo>
                <a:lnTo>
                  <a:pt x="622553" y="69721"/>
                </a:lnTo>
                <a:lnTo>
                  <a:pt x="685787" y="38100"/>
                </a:lnTo>
                <a:close/>
              </a:path>
              <a:path w="685800" h="76200">
                <a:moveTo>
                  <a:pt x="622553" y="69721"/>
                </a:moveTo>
                <a:lnTo>
                  <a:pt x="622553" y="47243"/>
                </a:lnTo>
                <a:lnTo>
                  <a:pt x="609600" y="47243"/>
                </a:lnTo>
                <a:lnTo>
                  <a:pt x="609600" y="76200"/>
                </a:lnTo>
                <a:lnTo>
                  <a:pt x="622553" y="69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7" name="object 37"/>
          <p:cNvSpPr/>
          <p:nvPr/>
        </p:nvSpPr>
        <p:spPr>
          <a:xfrm>
            <a:off x="4037750" y="4497525"/>
            <a:ext cx="0" cy="687072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8" name="object 38"/>
          <p:cNvSpPr/>
          <p:nvPr/>
        </p:nvSpPr>
        <p:spPr>
          <a:xfrm>
            <a:off x="3427019" y="4459354"/>
            <a:ext cx="610731" cy="76341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28193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193"/>
                </a:lnTo>
                <a:lnTo>
                  <a:pt x="76200" y="28193"/>
                </a:lnTo>
                <a:close/>
              </a:path>
              <a:path w="609600" h="76200">
                <a:moveTo>
                  <a:pt x="609600" y="47243"/>
                </a:moveTo>
                <a:lnTo>
                  <a:pt x="609600" y="28193"/>
                </a:lnTo>
                <a:lnTo>
                  <a:pt x="63246" y="28193"/>
                </a:lnTo>
                <a:lnTo>
                  <a:pt x="63246" y="47243"/>
                </a:lnTo>
                <a:lnTo>
                  <a:pt x="609600" y="47243"/>
                </a:lnTo>
                <a:close/>
              </a:path>
              <a:path w="609600" h="76200">
                <a:moveTo>
                  <a:pt x="76200" y="76200"/>
                </a:moveTo>
                <a:lnTo>
                  <a:pt x="76200" y="47243"/>
                </a:lnTo>
                <a:lnTo>
                  <a:pt x="63246" y="4724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52863">
              <a:lnSpc>
                <a:spcPts val="4574"/>
              </a:lnSpc>
            </a:pPr>
            <a:r>
              <a:rPr b="0" dirty="0">
                <a:latin typeface="黑体"/>
                <a:cs typeface="黑体"/>
              </a:rPr>
              <a:t>一、</a:t>
            </a:r>
            <a:r>
              <a:rPr spc="-5" dirty="0"/>
              <a:t>序列密码的基本概念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12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6468342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自同步序列密码的通用模型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266700"/>
            <a:endParaRPr lang="en-US" altLang="zh-CN" dirty="0" smtClean="0">
              <a:ea typeface="宋体" charset="-122"/>
            </a:endParaRPr>
          </a:p>
          <a:p>
            <a:pPr indent="266700"/>
            <a:endParaRPr lang="en-US" altLang="zh-CN" dirty="0" smtClean="0">
              <a:ea typeface="宋体" charset="-122"/>
            </a:endParaRPr>
          </a:p>
          <a:p>
            <a:pPr indent="266700"/>
            <a:endParaRPr lang="en-US" altLang="zh-CN" dirty="0" smtClean="0">
              <a:ea typeface="宋体" charset="-122"/>
            </a:endParaRPr>
          </a:p>
          <a:p>
            <a:pPr indent="266700"/>
            <a:endParaRPr lang="en-US" altLang="zh-CN" dirty="0" smtClean="0">
              <a:ea typeface="宋体" charset="-122"/>
            </a:endParaRPr>
          </a:p>
          <a:p>
            <a:pPr indent="266700"/>
            <a:r>
              <a:rPr lang="zh-CN" altLang="en-US" dirty="0" smtClean="0">
                <a:ea typeface="宋体" charset="-122"/>
              </a:rPr>
              <a:t>特点：</a:t>
            </a:r>
          </a:p>
          <a:p>
            <a:pPr lvl="1" indent="266700">
              <a:buFont typeface="+mj-lt"/>
              <a:buAutoNum type="arabicPeriod"/>
            </a:pPr>
            <a:r>
              <a:rPr lang="zh-CN" altLang="en-US" b="1" dirty="0" smtClean="0">
                <a:solidFill>
                  <a:srgbClr val="C6062F"/>
                </a:solidFill>
                <a:ea typeface="宋体" charset="-122"/>
              </a:rPr>
              <a:t>有限错误传播：</a:t>
            </a:r>
            <a:r>
              <a:rPr lang="zh-CN" altLang="en-US" dirty="0" smtClean="0">
                <a:ea typeface="宋体" charset="-122"/>
              </a:rPr>
              <a:t>设密钥序列产生器具有</a:t>
            </a:r>
            <a:r>
              <a:rPr lang="en-US" altLang="zh-CN" dirty="0" smtClean="0">
                <a:ea typeface="宋体" charset="-122"/>
              </a:rPr>
              <a:t>n</a:t>
            </a:r>
            <a:r>
              <a:rPr lang="zh-CN" altLang="en-US" dirty="0" smtClean="0">
                <a:ea typeface="宋体" charset="-122"/>
              </a:rPr>
              <a:t>位存储，则一个符号的传输错误只影响到后面</a:t>
            </a:r>
            <a:r>
              <a:rPr lang="en-US" altLang="zh-CN" dirty="0" smtClean="0">
                <a:ea typeface="宋体" charset="-122"/>
              </a:rPr>
              <a:t>n</a:t>
            </a:r>
            <a:r>
              <a:rPr lang="zh-CN" altLang="en-US" dirty="0" smtClean="0">
                <a:ea typeface="宋体" charset="-122"/>
              </a:rPr>
              <a:t>符号的解密</a:t>
            </a:r>
          </a:p>
          <a:p>
            <a:pPr lvl="1" indent="266700">
              <a:buFont typeface="+mj-lt"/>
              <a:buAutoNum type="arabicPeriod"/>
            </a:pPr>
            <a:r>
              <a:rPr lang="zh-CN" altLang="en-US" b="1" dirty="0" smtClean="0">
                <a:solidFill>
                  <a:srgbClr val="C6062F"/>
                </a:solidFill>
                <a:ea typeface="宋体" charset="-122"/>
              </a:rPr>
              <a:t>自同步：</a:t>
            </a:r>
            <a:r>
              <a:rPr lang="zh-CN" altLang="en-US" dirty="0" smtClean="0">
                <a:ea typeface="宋体" charset="-122"/>
              </a:rPr>
              <a:t>只要接收方连续收到</a:t>
            </a:r>
            <a:r>
              <a:rPr lang="en-US" altLang="zh-CN" dirty="0" smtClean="0">
                <a:ea typeface="宋体" charset="-122"/>
              </a:rPr>
              <a:t>n</a:t>
            </a:r>
            <a:r>
              <a:rPr lang="zh-CN" altLang="en-US" dirty="0" smtClean="0">
                <a:ea typeface="宋体" charset="-122"/>
              </a:rPr>
              <a:t>个正确的密文符号，密钥序列产生器便会自动地恢复同步 </a:t>
            </a:r>
            <a:endParaRPr lang="en-US" altLang="zh-CN" dirty="0" smtClean="0">
              <a:ea typeface="宋体" charset="-122"/>
            </a:endParaRPr>
          </a:p>
          <a:p>
            <a:pPr lvl="1" indent="266700">
              <a:buFont typeface="+mj-lt"/>
              <a:buAutoNum type="arabicPeriod"/>
            </a:pPr>
            <a:r>
              <a:rPr lang="zh-CN" altLang="en-US" b="1" dirty="0" smtClean="0">
                <a:solidFill>
                  <a:srgbClr val="C6062F"/>
                </a:solidFill>
                <a:ea typeface="宋体" charset="-122"/>
              </a:rPr>
              <a:t>消除明文统计特性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14400" y="1295400"/>
          <a:ext cx="3763121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06" name="Visio" r:id="rId3" imgW="6124340" imgH="4092662" progId="">
                  <p:embed/>
                </p:oleObj>
              </mc:Choice>
              <mc:Fallback>
                <p:oleObj name="Visio" r:id="rId3" imgW="6124340" imgH="4092662" progId="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3763121" cy="251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24000" y="33528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</a:rPr>
              <a:t>加密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953000" y="1371600"/>
          <a:ext cx="3176321" cy="212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07" name="Visio" r:id="rId5" imgW="6124340" imgH="4092662" progId="">
                  <p:embed/>
                </p:oleObj>
              </mc:Choice>
              <mc:Fallback>
                <p:oleObj name="Visio" r:id="rId5" imgW="6124340" imgH="4092662" progId="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371600"/>
                        <a:ext cx="3176321" cy="2122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2600" y="32766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</a:rPr>
              <a:t>解密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366812"/>
              </p:ext>
            </p:extLst>
          </p:nvPr>
        </p:nvGraphicFramePr>
        <p:xfrm>
          <a:off x="304800" y="2251868"/>
          <a:ext cx="8229600" cy="364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1" name="Visio" r:id="rId3" imgW="5430012" imgH="2431085" progId="">
                  <p:embed/>
                </p:oleObj>
              </mc:Choice>
              <mc:Fallback>
                <p:oleObj name="Visio" r:id="rId3" imgW="5430012" imgH="2431085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251868"/>
                        <a:ext cx="8229600" cy="364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4599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序列密码的原理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625" y="4800600"/>
            <a:ext cx="8229600" cy="137160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</a:rPr>
              <a:t>特点：</a:t>
            </a:r>
          </a:p>
          <a:p>
            <a:pPr>
              <a:buNone/>
              <a:defRPr/>
            </a:pPr>
            <a:r>
              <a:rPr lang="zh-CN" altLang="en-US" dirty="0"/>
              <a:t>      </a:t>
            </a:r>
            <a:r>
              <a:rPr lang="en-US" altLang="zh-CN" dirty="0" smtClean="0"/>
              <a:t>1. </a:t>
            </a:r>
            <a:r>
              <a:rPr lang="zh-CN" altLang="en-US" dirty="0" smtClean="0"/>
              <a:t>加</a:t>
            </a:r>
            <a:r>
              <a:rPr lang="zh-CN" altLang="en-US" dirty="0"/>
              <a:t>解密运算只是简单的模二</a:t>
            </a:r>
            <a:r>
              <a:rPr lang="zh-CN" altLang="en-US" dirty="0" smtClean="0"/>
              <a:t>加（异或）运算</a:t>
            </a:r>
            <a:endParaRPr lang="zh-CN" altLang="en-US" dirty="0"/>
          </a:p>
          <a:p>
            <a:pPr>
              <a:buNone/>
              <a:defRPr/>
            </a:pPr>
            <a:r>
              <a:rPr lang="zh-CN" altLang="en-US" dirty="0"/>
              <a:t>      </a:t>
            </a:r>
            <a:r>
              <a:rPr lang="en-US" altLang="zh-CN" dirty="0" smtClean="0"/>
              <a:t>2. </a:t>
            </a:r>
            <a:r>
              <a:rPr lang="zh-CN" altLang="en-US" dirty="0" smtClean="0"/>
              <a:t>密</a:t>
            </a:r>
            <a:r>
              <a:rPr lang="zh-CN" altLang="en-US" dirty="0"/>
              <a:t>码强度主要靠密钥流的随机</a:t>
            </a:r>
            <a:r>
              <a:rPr lang="zh-CN" altLang="en-US" dirty="0" smtClean="0"/>
              <a:t>性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371600" y="1336675"/>
          <a:ext cx="65532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5" name="Visio" r:id="rId3" imgW="4547006" imgH="2216201" progId="">
                  <p:embed/>
                </p:oleObj>
              </mc:Choice>
              <mc:Fallback>
                <p:oleObj name="Visio" r:id="rId3" imgW="4547006" imgH="2216201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336675"/>
                        <a:ext cx="6553200" cy="319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3591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密钥流与密钥生成器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2743200" cy="4495800"/>
          </a:xfrm>
        </p:spPr>
        <p:txBody>
          <a:bodyPr/>
          <a:lstStyle/>
          <a:p>
            <a:r>
              <a:rPr lang="zh-CN" altLang="en-US" dirty="0" smtClean="0"/>
              <a:t>密钥流算法应该能产生</a:t>
            </a:r>
            <a:r>
              <a:rPr lang="zh-CN" altLang="en-US" b="1" dirty="0" smtClean="0">
                <a:solidFill>
                  <a:srgbClr val="C6062F"/>
                </a:solidFill>
              </a:rPr>
              <a:t>随机性</a:t>
            </a:r>
            <a:r>
              <a:rPr lang="zh-CN" altLang="en-US" b="1" dirty="0" smtClean="0"/>
              <a:t>和</a:t>
            </a:r>
            <a:r>
              <a:rPr lang="zh-CN" altLang="en-US" b="1" dirty="0" smtClean="0">
                <a:solidFill>
                  <a:srgbClr val="C6062F"/>
                </a:solidFill>
              </a:rPr>
              <a:t>不可预测性好</a:t>
            </a:r>
            <a:r>
              <a:rPr lang="zh-CN" altLang="en-US" dirty="0" smtClean="0"/>
              <a:t>的密钥序列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C6062F"/>
                </a:solidFill>
              </a:rPr>
              <a:t>保持同步</a:t>
            </a:r>
            <a:r>
              <a:rPr lang="zh-CN" altLang="en-US" dirty="0" smtClean="0"/>
              <a:t>是序列密码在实际应用中的关键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8" name="矩形 7"/>
          <p:cNvSpPr/>
          <p:nvPr/>
        </p:nvSpPr>
        <p:spPr bwMode="auto">
          <a:xfrm>
            <a:off x="3418029" y="2819400"/>
            <a:ext cx="5268771" cy="15190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现实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：</a:t>
            </a:r>
            <a:r>
              <a:rPr lang="zh-CN" altLang="en-US" sz="2400" dirty="0" smtClean="0"/>
              <a:t>密钥流</a:t>
            </a:r>
            <a:r>
              <a:rPr lang="zh-CN" altLang="en-US" sz="2400" dirty="0"/>
              <a:t>都是按密钥生成算法</a:t>
            </a:r>
            <a:r>
              <a:rPr lang="zh-CN" altLang="en-US" sz="2400" dirty="0" smtClean="0"/>
              <a:t>生成，</a:t>
            </a:r>
            <a:r>
              <a:rPr lang="zh-CN" altLang="en-US" sz="2400" dirty="0"/>
              <a:t>且要求通信双方能产生相同的密钥序列，所以不可能是真</a:t>
            </a:r>
            <a:r>
              <a:rPr lang="zh-CN" altLang="en-US" sz="2400" dirty="0" smtClean="0"/>
              <a:t>随机的</a:t>
            </a:r>
            <a:r>
              <a:rPr lang="en-US" altLang="zh-CN" sz="2400" dirty="0" smtClean="0"/>
              <a:t>——</a:t>
            </a:r>
            <a:r>
              <a:rPr lang="zh-CN" altLang="en-US" sz="2400" b="1" dirty="0" smtClean="0">
                <a:solidFill>
                  <a:srgbClr val="C6062F"/>
                </a:solidFill>
              </a:rPr>
              <a:t>伪随机序列</a:t>
            </a:r>
            <a:endParaRPr lang="zh-CN" altLang="en-US" sz="2400" b="1" dirty="0">
              <a:solidFill>
                <a:srgbClr val="C6062F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</a:rPr>
              <a:t>伪</a:t>
            </a:r>
            <a:r>
              <a:rPr lang="zh-CN" altLang="en-US" dirty="0" smtClean="0">
                <a:solidFill>
                  <a:srgbClr val="FF3300"/>
                </a:solidFill>
              </a:rPr>
              <a:t>随机序列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dirty="0" smtClean="0"/>
              <a:t>为尽可能的提高安全性，对密钥流的基本要求： </a:t>
            </a:r>
          </a:p>
          <a:p>
            <a:pPr marL="914400" lvl="1" indent="-457200">
              <a:spcBef>
                <a:spcPct val="50000"/>
              </a:spcBef>
              <a:buFont typeface="+mj-lt"/>
              <a:buAutoNum type="arabicPeriod"/>
            </a:pPr>
            <a:r>
              <a:rPr lang="zh-CN" altLang="en-US" b="1" dirty="0" smtClean="0">
                <a:solidFill>
                  <a:srgbClr val="FF3300"/>
                </a:solidFill>
              </a:rPr>
              <a:t>极大的周期：</a:t>
            </a:r>
            <a:r>
              <a:rPr lang="zh-CN" altLang="en-US" dirty="0" smtClean="0">
                <a:solidFill>
                  <a:srgbClr val="FF3300"/>
                </a:solidFill>
              </a:rPr>
              <a:t>随机序列</a:t>
            </a:r>
            <a:r>
              <a:rPr lang="zh-CN" altLang="en-US" dirty="0" smtClean="0"/>
              <a:t>是非周期的，而按</a:t>
            </a:r>
            <a:r>
              <a:rPr lang="zh-CN" altLang="en-US" dirty="0" smtClean="0">
                <a:solidFill>
                  <a:srgbClr val="FF3300"/>
                </a:solidFill>
              </a:rPr>
              <a:t>任何算法</a:t>
            </a:r>
            <a:r>
              <a:rPr lang="zh-CN" altLang="en-US" dirty="0" smtClean="0"/>
              <a:t>产生的序列都是</a:t>
            </a:r>
            <a:r>
              <a:rPr lang="zh-CN" altLang="en-US" dirty="0" smtClean="0">
                <a:solidFill>
                  <a:srgbClr val="FF3300"/>
                </a:solidFill>
              </a:rPr>
              <a:t>周期</a:t>
            </a:r>
            <a:r>
              <a:rPr lang="zh-CN" altLang="en-US" dirty="0" smtClean="0"/>
              <a:t>的，因此应要求密钥流具有尽可能大的周期</a:t>
            </a:r>
            <a:endParaRPr lang="en-US" altLang="zh-CN" dirty="0" smtClean="0"/>
          </a:p>
          <a:p>
            <a:pPr marL="914400" lvl="1" indent="-457200">
              <a:spcBef>
                <a:spcPct val="50000"/>
              </a:spcBef>
              <a:buFont typeface="+mj-lt"/>
              <a:buAutoNum type="arabicPeriod"/>
            </a:pPr>
            <a:r>
              <a:rPr lang="zh-CN" altLang="en-US" b="1" dirty="0" smtClean="0">
                <a:solidFill>
                  <a:srgbClr val="FF3300"/>
                </a:solidFill>
              </a:rPr>
              <a:t>良好的统计特性：</a:t>
            </a:r>
            <a:r>
              <a:rPr lang="zh-CN" altLang="en-US" dirty="0" smtClean="0"/>
              <a:t>随机序列有</a:t>
            </a:r>
            <a:r>
              <a:rPr lang="zh-CN" altLang="en-US" dirty="0" smtClean="0">
                <a:solidFill>
                  <a:srgbClr val="FF3300"/>
                </a:solidFill>
              </a:rPr>
              <a:t>均匀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3300"/>
                </a:solidFill>
              </a:rPr>
              <a:t>游程分布</a:t>
            </a:r>
            <a:endParaRPr lang="en-US" altLang="zh-CN" dirty="0" smtClean="0"/>
          </a:p>
          <a:p>
            <a:pPr marL="1314450" lvl="2" indent="-457200">
              <a:spcBef>
                <a:spcPct val="50000"/>
              </a:spcBef>
            </a:pPr>
            <a:r>
              <a:rPr lang="zh-CN" altLang="en-US" b="1" dirty="0" smtClean="0">
                <a:solidFill>
                  <a:srgbClr val="C6062F"/>
                </a:solidFill>
              </a:rPr>
              <a:t>游程</a:t>
            </a:r>
            <a:r>
              <a:rPr lang="zh-CN" altLang="en-US" dirty="0" smtClean="0"/>
              <a:t>指序列中相同</a:t>
            </a:r>
            <a:r>
              <a:rPr lang="zh-CN" altLang="en-US" dirty="0"/>
              <a:t>符号</a:t>
            </a:r>
            <a:r>
              <a:rPr lang="zh-CN" altLang="en-US" dirty="0" smtClean="0"/>
              <a:t>的连续段，其前后均为异种符号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b="1" dirty="0" smtClean="0"/>
              <a:t>                   </a:t>
            </a:r>
            <a:r>
              <a:rPr lang="en-US" altLang="zh-CN" b="1" dirty="0" smtClean="0"/>
              <a:t>……0 111 0000 10…… </a:t>
            </a:r>
          </a:p>
          <a:p>
            <a:pPr marL="1257300" lvl="2" indent="-342900">
              <a:buNone/>
            </a:pPr>
            <a:r>
              <a:rPr lang="zh-CN" altLang="en-US" dirty="0" smtClean="0"/>
              <a:t>     有</a:t>
            </a:r>
            <a:r>
              <a:rPr lang="zh-CN" altLang="en-US" dirty="0" smtClean="0">
                <a:solidFill>
                  <a:srgbClr val="FF3300"/>
                </a:solidFill>
              </a:rPr>
              <a:t>长为</a:t>
            </a:r>
            <a:r>
              <a:rPr lang="en-US" altLang="zh-CN" dirty="0" smtClean="0">
                <a:solidFill>
                  <a:srgbClr val="FF3300"/>
                </a:solidFill>
              </a:rPr>
              <a:t>3</a:t>
            </a:r>
            <a:r>
              <a:rPr lang="zh-CN" altLang="en-US" dirty="0" smtClean="0">
                <a:solidFill>
                  <a:srgbClr val="FF3300"/>
                </a:solidFill>
              </a:rPr>
              <a:t>的</a:t>
            </a:r>
            <a:r>
              <a:rPr lang="en-US" altLang="zh-CN" dirty="0" smtClean="0">
                <a:solidFill>
                  <a:srgbClr val="FF3300"/>
                </a:solidFill>
              </a:rPr>
              <a:t>1</a:t>
            </a:r>
            <a:r>
              <a:rPr lang="zh-CN" altLang="en-US" dirty="0" smtClean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3300"/>
                </a:solidFill>
              </a:rPr>
              <a:t>长为</a:t>
            </a:r>
            <a:r>
              <a:rPr lang="en-US" altLang="zh-CN" dirty="0" smtClean="0">
                <a:solidFill>
                  <a:srgbClr val="FF3300"/>
                </a:solidFill>
              </a:rPr>
              <a:t>4</a:t>
            </a:r>
            <a:r>
              <a:rPr lang="zh-CN" altLang="en-US" dirty="0" smtClean="0">
                <a:solidFill>
                  <a:srgbClr val="FF3300"/>
                </a:solidFill>
              </a:rPr>
              <a:t>的</a:t>
            </a:r>
            <a:r>
              <a:rPr lang="en-US" altLang="zh-CN" dirty="0" smtClean="0">
                <a:solidFill>
                  <a:srgbClr val="FF3300"/>
                </a:solidFill>
              </a:rPr>
              <a:t>0</a:t>
            </a:r>
            <a:r>
              <a:rPr lang="zh-CN" altLang="en-US" dirty="0" smtClean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、</a:t>
            </a:r>
            <a:r>
              <a:rPr lang="zh-CN" altLang="en-US" dirty="0">
                <a:solidFill>
                  <a:srgbClr val="FF3300"/>
                </a:solidFill>
              </a:rPr>
              <a:t>长为</a:t>
            </a:r>
            <a:r>
              <a:rPr lang="en-US" altLang="zh-CN" dirty="0">
                <a:solidFill>
                  <a:srgbClr val="FF3300"/>
                </a:solidFill>
              </a:rPr>
              <a:t>1</a:t>
            </a:r>
            <a:r>
              <a:rPr lang="zh-CN" altLang="en-US" dirty="0">
                <a:solidFill>
                  <a:srgbClr val="FF3300"/>
                </a:solidFill>
              </a:rPr>
              <a:t>的</a:t>
            </a:r>
            <a:r>
              <a:rPr lang="en-US" altLang="zh-CN" dirty="0">
                <a:solidFill>
                  <a:srgbClr val="FF3300"/>
                </a:solidFill>
              </a:rPr>
              <a:t>1</a:t>
            </a:r>
            <a:r>
              <a:rPr lang="zh-CN" altLang="en-US" dirty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。一般要求其在周期内满足：</a:t>
            </a:r>
            <a:r>
              <a:rPr lang="zh-CN" altLang="en-US" dirty="0" smtClean="0">
                <a:solidFill>
                  <a:srgbClr val="FF3300"/>
                </a:solidFill>
              </a:rPr>
              <a:t>同样长度</a:t>
            </a:r>
            <a:r>
              <a:rPr lang="zh-CN" altLang="en-US" dirty="0" smtClean="0"/>
              <a:t>的</a:t>
            </a:r>
            <a:r>
              <a:rPr lang="en-US" altLang="zh-CN" dirty="0" smtClean="0">
                <a:solidFill>
                  <a:srgbClr val="FF3300"/>
                </a:solidFill>
              </a:rPr>
              <a:t>0</a:t>
            </a:r>
            <a:r>
              <a:rPr lang="zh-CN" altLang="en-US" dirty="0" smtClean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和</a:t>
            </a:r>
            <a:r>
              <a:rPr lang="en-US" altLang="zh-CN" dirty="0" smtClean="0">
                <a:solidFill>
                  <a:srgbClr val="FF3300"/>
                </a:solidFill>
              </a:rPr>
              <a:t>1</a:t>
            </a:r>
            <a:r>
              <a:rPr lang="zh-CN" altLang="en-US" dirty="0" smtClean="0">
                <a:solidFill>
                  <a:srgbClr val="FF3300"/>
                </a:solidFill>
              </a:rPr>
              <a:t>游程</a:t>
            </a:r>
            <a:r>
              <a:rPr lang="zh-CN" altLang="en-US" dirty="0" smtClean="0"/>
              <a:t>的个数相等，或近似相等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:endParaRPr lang="en-US" altLang="zh-CN" b="1" dirty="0" smtClean="0">
                  <a:solidFill>
                    <a:srgbClr val="FF3300"/>
                  </a:solidFill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zh-CN" altLang="en-US" b="1" dirty="0" smtClean="0">
                    <a:solidFill>
                      <a:srgbClr val="FF3300"/>
                    </a:solidFill>
                  </a:rPr>
                  <a:t>很</a:t>
                </a:r>
                <a:r>
                  <a:rPr lang="zh-CN" altLang="en-US" b="1" dirty="0">
                    <a:solidFill>
                      <a:srgbClr val="FF3300"/>
                    </a:solidFill>
                  </a:rPr>
                  <a:t>高的</a:t>
                </a:r>
                <a:r>
                  <a:rPr lang="zh-CN" altLang="en-US" b="1" dirty="0" smtClean="0">
                    <a:solidFill>
                      <a:srgbClr val="FF3300"/>
                    </a:solidFill>
                  </a:rPr>
                  <a:t>线性复杂度：</a:t>
                </a:r>
                <a:r>
                  <a:rPr lang="zh-CN" altLang="en-US" dirty="0" smtClean="0"/>
                  <a:t>不能用级数较小的线性移位寄存器</a:t>
                </a:r>
                <a:r>
                  <a:rPr lang="en-US" altLang="zh-CN" dirty="0" smtClean="0"/>
                  <a:t>LFSR</a:t>
                </a:r>
                <a:r>
                  <a:rPr lang="zh-CN" altLang="en-US" dirty="0" smtClean="0"/>
                  <a:t>近似代替</a:t>
                </a:r>
                <a:endParaRPr lang="en-US" altLang="zh-CN" sz="2400" b="1" dirty="0" smtClean="0">
                  <a:solidFill>
                    <a:srgbClr val="FF3300"/>
                  </a:solidFill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altLang="zh-CN" sz="2400" b="1" dirty="0" smtClean="0">
                  <a:solidFill>
                    <a:srgbClr val="FF3300"/>
                  </a:solidFill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zh-CN" altLang="en-US" dirty="0" smtClean="0"/>
                  <a:t>用统计方法由密钥序列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zh-CN" altLang="en-US" dirty="0" smtClean="0"/>
                  <a:t>提取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密钥生成器结构</a:t>
                </a:r>
                <a:r>
                  <a:rPr lang="zh-CN" altLang="en-US" dirty="0" smtClean="0"/>
                  <a:t>或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种子密钥</a:t>
                </a:r>
                <a:r>
                  <a:rPr lang="zh-CN" altLang="en-US" dirty="0" smtClean="0"/>
                  <a:t>在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计算上不可行</a:t>
                </a:r>
                <a:endParaRPr lang="zh-CN" altLang="en-US" dirty="0" smtClean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altLang="zh-CN" b="1" dirty="0">
                  <a:solidFill>
                    <a:srgbClr val="FF33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333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黑体" panose="02010609060101010101" pitchFamily="49" charset="-122"/>
              </a:rPr>
              <a:t>密钥序列生产器</a:t>
            </a:r>
            <a:r>
              <a:rPr kumimoji="1" lang="en-US" altLang="zh-CN" dirty="0">
                <a:latin typeface="黑体" panose="02010609060101010101" pitchFamily="49" charset="-122"/>
              </a:rPr>
              <a:t>(</a:t>
            </a:r>
            <a:r>
              <a:rPr kumimoji="1" lang="en-US" altLang="en-US" dirty="0">
                <a:latin typeface="黑体" panose="02010609060101010101" pitchFamily="49" charset="-122"/>
              </a:rPr>
              <a:t>KG)</a:t>
            </a:r>
            <a:r>
              <a:rPr kumimoji="1" lang="zh-CN" altLang="en-US" dirty="0">
                <a:latin typeface="黑体" panose="02010609060101010101" pitchFamily="49" charset="-122"/>
              </a:rPr>
              <a:t>基本要求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586706"/>
                <a:ext cx="8686800" cy="4495800"/>
              </a:xfrm>
            </p:spPr>
            <p:txBody>
              <a:bodyPr/>
              <a:lstStyle/>
              <a:p>
                <a:pPr eaLnBrk="1" hangingPunct="1">
                  <a:lnSpc>
                    <a:spcPct val="115000"/>
                  </a:lnSpc>
                  <a:defRPr/>
                </a:pPr>
                <a:r>
                  <a:rPr kumimoji="1" lang="zh-CN" altLang="en-US" sz="2400" dirty="0"/>
                  <a:t>种子密钥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zh-CN" altLang="zh-CN" sz="2400" dirty="0"/>
                  <a:t>的</a:t>
                </a:r>
                <a:r>
                  <a:rPr kumimoji="1" lang="zh-CN" altLang="en-US" sz="2400" dirty="0"/>
                  <a:t>长度足够大，一般应在</a:t>
                </a:r>
                <a:r>
                  <a:rPr kumimoji="1" lang="en-US" altLang="zh-CN" sz="2400" dirty="0"/>
                  <a:t>128</a:t>
                </a:r>
                <a:r>
                  <a:rPr kumimoji="1" lang="zh-CN" altLang="en-US" sz="2400" dirty="0"/>
                  <a:t>位以</a:t>
                </a:r>
                <a:r>
                  <a:rPr kumimoji="1" lang="zh-CN" altLang="en-US" sz="2400" dirty="0" smtClean="0"/>
                  <a:t>上</a:t>
                </a:r>
                <a:endParaRPr kumimoji="1" lang="zh-CN" altLang="en-US" sz="2400" dirty="0"/>
              </a:p>
              <a:p>
                <a:pPr eaLnBrk="1" hangingPunct="1">
                  <a:lnSpc>
                    <a:spcPct val="115000"/>
                  </a:lnSpc>
                  <a:defRPr/>
                </a:pPr>
                <a:r>
                  <a:rPr kumimoji="1" lang="en-US" altLang="zh-CN" sz="2400" dirty="0"/>
                  <a:t>KG</a:t>
                </a:r>
                <a:r>
                  <a:rPr kumimoji="1" lang="zh-CN" altLang="zh-CN" sz="2400" dirty="0"/>
                  <a:t>生成的密钥序列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zh-CN" sz="2400" dirty="0"/>
                  <a:t>具</a:t>
                </a:r>
                <a:r>
                  <a:rPr kumimoji="1" lang="zh-CN" altLang="en-US" sz="2400" dirty="0"/>
                  <a:t>极大周</a:t>
                </a:r>
                <a:r>
                  <a:rPr kumimoji="1" lang="zh-CN" altLang="en-US" sz="2400" dirty="0" smtClean="0"/>
                  <a:t>期</a:t>
                </a:r>
                <a:endParaRPr kumimoji="1" lang="zh-CN" altLang="en-US" sz="2400" dirty="0"/>
              </a:p>
              <a:p>
                <a:pPr eaLnBrk="1" hangingPunct="1">
                  <a:lnSpc>
                    <a:spcPct val="115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zh-CN" sz="2400" dirty="0"/>
                  <a:t>具有</a:t>
                </a:r>
                <a:r>
                  <a:rPr kumimoji="1" lang="zh-CN" altLang="en-US" sz="2400" dirty="0"/>
                  <a:t>均匀的</a:t>
                </a:r>
                <a:r>
                  <a:rPr kumimoji="1" lang="en-US" altLang="en-US" sz="2400" dirty="0"/>
                  <a:t>n-</a:t>
                </a:r>
                <a:r>
                  <a:rPr kumimoji="1" lang="zh-CN" altLang="en-US" sz="2400" dirty="0"/>
                  <a:t>元分布，即在一个周期环</a:t>
                </a:r>
                <a:r>
                  <a:rPr kumimoji="1" lang="zh-CN" altLang="en-US" sz="2400" dirty="0" smtClean="0"/>
                  <a:t>上具有均</a:t>
                </a:r>
                <a:r>
                  <a:rPr kumimoji="1" lang="zh-CN" altLang="en-US" sz="2400" dirty="0"/>
                  <a:t>匀的游程分</a:t>
                </a:r>
                <a:r>
                  <a:rPr kumimoji="1" lang="zh-CN" altLang="en-US" sz="2400" dirty="0" smtClean="0"/>
                  <a:t>布</a:t>
                </a:r>
                <a:endParaRPr kumimoji="1" lang="zh-CN" altLang="en-US" sz="2400" dirty="0"/>
              </a:p>
              <a:p>
                <a:pPr eaLnBrk="1" hangingPunct="1">
                  <a:lnSpc>
                    <a:spcPct val="115000"/>
                  </a:lnSpc>
                  <a:defRPr/>
                </a:pPr>
                <a:r>
                  <a:rPr kumimoji="1" lang="zh-CN" altLang="en-US" sz="2400" dirty="0"/>
                  <a:t>利用统计方法由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en-US" sz="2400" dirty="0"/>
                  <a:t>提取关于</a:t>
                </a:r>
                <a:r>
                  <a:rPr kumimoji="1" lang="en-US" altLang="en-US" sz="2400" dirty="0"/>
                  <a:t>KG</a:t>
                </a:r>
                <a:r>
                  <a:rPr kumimoji="1" lang="zh-CN" altLang="en-US" sz="2400" dirty="0"/>
                  <a:t>结构或</a:t>
                </a:r>
                <a14:m>
                  <m:oMath xmlns:m="http://schemas.openxmlformats.org/officeDocument/2006/math">
                    <m:r>
                      <a:rPr kumimoji="1" lang="en-US" alt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zh-CN" altLang="en-US" sz="2400" dirty="0"/>
                  <a:t>的信息在计算上不可</a:t>
                </a:r>
                <a:r>
                  <a:rPr kumimoji="1" lang="zh-CN" altLang="en-US" sz="2400" dirty="0" smtClean="0"/>
                  <a:t>行</a:t>
                </a:r>
                <a:endParaRPr kumimoji="1" lang="zh-CN" altLang="en-US" sz="2400" dirty="0"/>
              </a:p>
              <a:p>
                <a:pPr eaLnBrk="1" hangingPunct="1">
                  <a:lnSpc>
                    <a:spcPct val="115000"/>
                  </a:lnSpc>
                  <a:defRPr/>
                </a:pPr>
                <a:r>
                  <a:rPr kumimoji="1" lang="zh-CN" altLang="en-US" sz="2400" dirty="0"/>
                  <a:t>混乱性</a:t>
                </a:r>
                <a:r>
                  <a:rPr kumimoji="1" lang="en-US" altLang="zh-CN" sz="2400" dirty="0"/>
                  <a:t>. </a:t>
                </a:r>
                <a:r>
                  <a:rPr kumimoji="1" lang="zh-CN" altLang="en-US" sz="24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zh-CN" sz="2400" dirty="0"/>
                  <a:t>的</a:t>
                </a:r>
                <a:r>
                  <a:rPr kumimoji="1" lang="zh-CN" altLang="en-US" sz="2400" dirty="0"/>
                  <a:t>每一</a:t>
                </a:r>
                <a:r>
                  <a:rPr kumimoji="1" lang="en-US" altLang="en-US" sz="2400" dirty="0"/>
                  <a:t>bit</a:t>
                </a:r>
                <a:r>
                  <a:rPr kumimoji="1" lang="zh-CN" altLang="en-US" sz="2400" dirty="0"/>
                  <a:t>均与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zh-CN" altLang="en-US" sz="2400" dirty="0"/>
                  <a:t>的大多数</a:t>
                </a:r>
                <a:r>
                  <a:rPr kumimoji="1" lang="en-US" altLang="en-US" sz="2400" dirty="0"/>
                  <a:t>bit</a:t>
                </a:r>
                <a:r>
                  <a:rPr kumimoji="1" lang="zh-CN" altLang="en-US" sz="2400" dirty="0"/>
                  <a:t>有</a:t>
                </a:r>
                <a:r>
                  <a:rPr kumimoji="1" lang="zh-CN" altLang="en-US" sz="2400" dirty="0" smtClean="0"/>
                  <a:t>关</a:t>
                </a:r>
                <a:endParaRPr kumimoji="1" lang="zh-CN" altLang="en-US" sz="2400" dirty="0"/>
              </a:p>
              <a:p>
                <a:pPr eaLnBrk="1" hangingPunct="1">
                  <a:lnSpc>
                    <a:spcPct val="115000"/>
                  </a:lnSpc>
                  <a:defRPr/>
                </a:pPr>
                <a:r>
                  <a:rPr kumimoji="1" lang="zh-CN" altLang="en-US" sz="2400" dirty="0"/>
                  <a:t>扩散性</a:t>
                </a:r>
                <a:r>
                  <a:rPr kumimoji="1" lang="en-US" altLang="zh-CN" sz="2400" dirty="0"/>
                  <a:t>. </a:t>
                </a:r>
                <a:r>
                  <a:rPr kumimoji="1" lang="zh-CN" altLang="en-US" sz="2400" dirty="0"/>
                  <a:t>即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zh-CN" altLang="zh-CN" sz="2400" dirty="0"/>
                  <a:t>任一</a:t>
                </a:r>
                <a:r>
                  <a:rPr kumimoji="1" lang="en-US" altLang="zh-CN" sz="2400" dirty="0"/>
                  <a:t>bit</a:t>
                </a:r>
                <a:r>
                  <a:rPr kumimoji="1" lang="zh-CN" altLang="zh-CN" sz="2400" dirty="0"/>
                  <a:t>的改变要引起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zh-CN" altLang="zh-CN" sz="2400" dirty="0"/>
                  <a:t>在</a:t>
                </a:r>
                <a:r>
                  <a:rPr kumimoji="1" lang="zh-CN" altLang="en-US" sz="2400" dirty="0"/>
                  <a:t>全貌上的变</a:t>
                </a:r>
                <a:r>
                  <a:rPr kumimoji="1" lang="zh-CN" altLang="en-US" sz="2400" dirty="0" smtClean="0"/>
                  <a:t>化</a:t>
                </a:r>
                <a:endParaRPr kumimoji="1" lang="zh-CN" altLang="en-US" sz="2400" dirty="0"/>
              </a:p>
              <a:p>
                <a:pPr eaLnBrk="1" hangingPunct="1">
                  <a:lnSpc>
                    <a:spcPct val="115000"/>
                  </a:lnSpc>
                  <a:defRPr/>
                </a:pPr>
                <a:r>
                  <a:rPr lang="zh-CN" altLang="en-US" sz="2400" dirty="0"/>
                  <a:t>密钥流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400" dirty="0"/>
                  <a:t>不可预测的。密文及相应的明文的部分信息，不能确定整个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86706"/>
                <a:ext cx="8686800" cy="4495800"/>
              </a:xfrm>
              <a:blipFill>
                <a:blip r:embed="rId2" cstate="print"/>
                <a:stretch>
                  <a:fillRect l="-912" t="-542" r="-842" b="-7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3542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E83B-E59A-4993-945C-1479E33E9FEC}" type="datetime1">
              <a:rPr lang="zh-CN" altLang="en-US"/>
              <a:pPr/>
              <a:t>2019/12/2/Monday</a:t>
            </a:fld>
            <a:endParaRPr lang="en-US" altLang="zh-CN" dirty="0"/>
          </a:p>
        </p:txBody>
      </p:sp>
      <p:sp>
        <p:nvSpPr>
          <p:cNvPr id="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 dirty="0"/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226F6-1BE5-4943-8E3E-F3516FB7B088}" type="slidenum">
              <a:rPr lang="en-US" altLang="zh-CN"/>
              <a:pPr/>
              <a:t>2</a:t>
            </a:fld>
            <a:endParaRPr lang="en-US" altLang="zh-CN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主要内容</a:t>
            </a:r>
            <a:endParaRPr lang="zh-CN" altLang="en-US" sz="2400">
              <a:solidFill>
                <a:schemeClr val="accent1"/>
              </a:solidFill>
              <a:ea typeface="宋体" pitchFamily="2" charset="-122"/>
            </a:endParaRP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1828800" y="1524000"/>
            <a:ext cx="762000" cy="665162"/>
            <a:chOff x="1110" y="2656"/>
            <a:chExt cx="1549" cy="1351"/>
          </a:xfrm>
        </p:grpSpPr>
        <p:sp>
          <p:nvSpPr>
            <p:cNvPr id="40964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5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1828800" y="2438400"/>
            <a:ext cx="762000" cy="665162"/>
            <a:chOff x="3174" y="2656"/>
            <a:chExt cx="1549" cy="1351"/>
          </a:xfrm>
        </p:grpSpPr>
        <p:sp>
          <p:nvSpPr>
            <p:cNvPr id="4096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6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2438400" y="2133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2667000" y="1600200"/>
            <a:ext cx="20313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序列密码简介</a:t>
            </a:r>
            <a:endParaRPr lang="en-US" altLang="zh-CN" sz="2400" dirty="0"/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1622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2438400" y="30480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25368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0977" name="Group 17"/>
          <p:cNvGrpSpPr>
            <a:grpSpLocks/>
          </p:cNvGrpSpPr>
          <p:nvPr/>
        </p:nvGrpSpPr>
        <p:grpSpPr bwMode="auto">
          <a:xfrm>
            <a:off x="1828800" y="3330575"/>
            <a:ext cx="762000" cy="665162"/>
            <a:chOff x="1110" y="2656"/>
            <a:chExt cx="1549" cy="1351"/>
          </a:xfrm>
        </p:grpSpPr>
        <p:sp>
          <p:nvSpPr>
            <p:cNvPr id="40978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9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0981" name="Group 21"/>
          <p:cNvGrpSpPr>
            <a:grpSpLocks/>
          </p:cNvGrpSpPr>
          <p:nvPr/>
        </p:nvGrpSpPr>
        <p:grpSpPr bwMode="auto">
          <a:xfrm>
            <a:off x="1828800" y="4244975"/>
            <a:ext cx="762000" cy="665162"/>
            <a:chOff x="3174" y="2656"/>
            <a:chExt cx="1549" cy="1351"/>
          </a:xfrm>
        </p:grpSpPr>
        <p:sp>
          <p:nvSpPr>
            <p:cNvPr id="40982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3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985" name="Line 25"/>
          <p:cNvSpPr>
            <a:spLocks noChangeShapeType="1"/>
          </p:cNvSpPr>
          <p:nvPr/>
        </p:nvSpPr>
        <p:spPr bwMode="auto">
          <a:xfrm>
            <a:off x="2438400" y="3940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2678362" y="2441662"/>
            <a:ext cx="29546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线性反馈移位寄存器</a:t>
            </a:r>
            <a:endParaRPr lang="en-US" altLang="zh-CN" sz="2400" dirty="0"/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gray">
          <a:xfrm>
            <a:off x="2025650" y="3429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>
            <a:off x="2438400" y="48768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gray">
          <a:xfrm>
            <a:off x="2025650" y="43434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4" name="Group 21"/>
          <p:cNvGrpSpPr>
            <a:grpSpLocks/>
          </p:cNvGrpSpPr>
          <p:nvPr/>
        </p:nvGrpSpPr>
        <p:grpSpPr bwMode="auto">
          <a:xfrm>
            <a:off x="1828800" y="5105400"/>
            <a:ext cx="762000" cy="665162"/>
            <a:chOff x="3174" y="2656"/>
            <a:chExt cx="1549" cy="1351"/>
          </a:xfrm>
        </p:grpSpPr>
        <p:sp>
          <p:nvSpPr>
            <p:cNvPr id="35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AutoShape 24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" name="Line 28"/>
          <p:cNvSpPr>
            <a:spLocks noChangeShapeType="1"/>
          </p:cNvSpPr>
          <p:nvPr/>
        </p:nvSpPr>
        <p:spPr bwMode="auto">
          <a:xfrm>
            <a:off x="2438400" y="57150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2678362" y="3391199"/>
            <a:ext cx="17235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非线性序列</a:t>
            </a:r>
            <a:endParaRPr lang="en-US" altLang="zh-CN" sz="2400" dirty="0"/>
          </a:p>
        </p:txBody>
      </p:sp>
      <p:sp>
        <p:nvSpPr>
          <p:cNvPr id="40" name="Text Box 30"/>
          <p:cNvSpPr txBox="1">
            <a:spLocks noChangeArrowheads="1"/>
          </p:cNvSpPr>
          <p:nvPr/>
        </p:nvSpPr>
        <p:spPr bwMode="gray">
          <a:xfrm>
            <a:off x="2025650" y="52038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5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41" name="Text Box 29"/>
          <p:cNvSpPr txBox="1">
            <a:spLocks noChangeArrowheads="1"/>
          </p:cNvSpPr>
          <p:nvPr/>
        </p:nvSpPr>
        <p:spPr bwMode="auto">
          <a:xfrm>
            <a:off x="2730511" y="4258915"/>
            <a:ext cx="264687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非线性组合子系统</a:t>
            </a:r>
            <a:endParaRPr lang="en-US" altLang="zh-CN" sz="2400" dirty="0"/>
          </a:p>
        </p:txBody>
      </p:sp>
      <p:sp>
        <p:nvSpPr>
          <p:cNvPr id="47" name="Text Box 26"/>
          <p:cNvSpPr txBox="1">
            <a:spLocks noChangeArrowheads="1"/>
          </p:cNvSpPr>
          <p:nvPr/>
        </p:nvSpPr>
        <p:spPr bwMode="auto">
          <a:xfrm>
            <a:off x="2743376" y="5088023"/>
            <a:ext cx="233910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dirty="0" smtClean="0"/>
              <a:t>流密码算法举例</a:t>
            </a:r>
            <a:endParaRPr lang="en-US" altLang="zh-CN" sz="24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密钥生成器.jpg"/>
          <p:cNvPicPr>
            <a:picLocks noChangeAspect="1"/>
          </p:cNvPicPr>
          <p:nvPr/>
        </p:nvPicPr>
        <p:blipFill>
          <a:blip r:embed="rId2" cstate="print">
            <a:biLevel thresh="50000"/>
          </a:blip>
          <a:stretch>
            <a:fillRect/>
          </a:stretch>
        </p:blipFill>
        <p:spPr>
          <a:xfrm>
            <a:off x="1085387" y="2824162"/>
            <a:ext cx="7049425" cy="3429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密钥流生成器的组成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687" y="1609725"/>
            <a:ext cx="8229600" cy="1066800"/>
          </a:xfrm>
        </p:spPr>
        <p:txBody>
          <a:bodyPr/>
          <a:lstStyle/>
          <a:p>
            <a:r>
              <a:rPr lang="zh-CN" altLang="en-US" sz="2400" dirty="0" smtClean="0"/>
              <a:t>按</a:t>
            </a:r>
            <a:r>
              <a:rPr lang="en-US" altLang="zh-CN" sz="2400" dirty="0" smtClean="0"/>
              <a:t>Rainer </a:t>
            </a:r>
            <a:r>
              <a:rPr lang="en-US" altLang="zh-CN" sz="2400" dirty="0" err="1" smtClean="0"/>
              <a:t>Rueppel</a:t>
            </a:r>
            <a:r>
              <a:rPr lang="zh-CN" altLang="en-US" sz="2400" dirty="0" smtClean="0"/>
              <a:t>理论，密钥生成器可分解成：</a:t>
            </a:r>
            <a:endParaRPr lang="en-US" altLang="zh-CN" sz="2400" dirty="0" smtClean="0"/>
          </a:p>
          <a:p>
            <a:pPr lvl="1"/>
            <a:r>
              <a:rPr lang="zh-CN" altLang="en-US" sz="2000" b="1" dirty="0" smtClean="0">
                <a:solidFill>
                  <a:srgbClr val="FF3300"/>
                </a:solidFill>
              </a:rPr>
              <a:t>驱动部分</a:t>
            </a:r>
            <a:endParaRPr lang="en-US" altLang="zh-CN" sz="2000" dirty="0" smtClean="0"/>
          </a:p>
          <a:p>
            <a:pPr lvl="1"/>
            <a:r>
              <a:rPr lang="zh-CN" altLang="en-US" sz="2000" b="1" dirty="0" smtClean="0">
                <a:solidFill>
                  <a:srgbClr val="FF3300"/>
                </a:solidFill>
              </a:rPr>
              <a:t>非线性组合部分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zh-CN" altLang="en-US" sz="2900" b="1" dirty="0" smtClean="0">
                <a:solidFill>
                  <a:srgbClr val="C6062F"/>
                </a:solidFill>
              </a:rPr>
              <a:t>驱动部分：</a:t>
            </a:r>
            <a:r>
              <a:rPr lang="zh-CN" altLang="en-US" sz="2900" dirty="0" smtClean="0"/>
              <a:t>控制生成器的</a:t>
            </a:r>
            <a:r>
              <a:rPr lang="zh-CN" altLang="en-US" dirty="0" smtClean="0">
                <a:solidFill>
                  <a:srgbClr val="FF00FF"/>
                </a:solidFill>
              </a:rPr>
              <a:t>状态序列</a:t>
            </a:r>
            <a:r>
              <a:rPr lang="zh-CN" altLang="en-US" sz="2900" dirty="0" smtClean="0"/>
              <a:t>，为非线性组合部分提供统计性能良好的序列</a:t>
            </a:r>
          </a:p>
          <a:p>
            <a:pPr lvl="1"/>
            <a:r>
              <a:rPr lang="zh-CN" altLang="en-US" sz="2800" dirty="0" smtClean="0"/>
              <a:t>周期很大</a:t>
            </a:r>
          </a:p>
          <a:p>
            <a:pPr lvl="1"/>
            <a:r>
              <a:rPr lang="zh-CN" altLang="en-US" sz="2800" dirty="0" smtClean="0"/>
              <a:t>分布较随机</a:t>
            </a:r>
          </a:p>
          <a:p>
            <a:r>
              <a:rPr lang="zh-CN" altLang="en-US" sz="2900" b="1" dirty="0" smtClean="0">
                <a:solidFill>
                  <a:srgbClr val="C6062F"/>
                </a:solidFill>
              </a:rPr>
              <a:t>非线性部分：</a:t>
            </a:r>
            <a:r>
              <a:rPr lang="zh-CN" altLang="en-US" sz="2900" dirty="0" smtClean="0"/>
              <a:t>将驱动部分提供的序列</a:t>
            </a:r>
            <a:r>
              <a:rPr lang="zh-CN" altLang="en-US" dirty="0" smtClean="0">
                <a:solidFill>
                  <a:srgbClr val="FF00FF"/>
                </a:solidFill>
              </a:rPr>
              <a:t>组合</a:t>
            </a:r>
            <a:r>
              <a:rPr lang="zh-CN" altLang="en-US" sz="2900" dirty="0" smtClean="0"/>
              <a:t>成密码特性好的序列</a:t>
            </a:r>
          </a:p>
          <a:p>
            <a:pPr lvl="1"/>
            <a:r>
              <a:rPr lang="zh-CN" altLang="en-US" sz="2800" dirty="0" smtClean="0"/>
              <a:t>可隐蔽驱动序列与密钥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之间明显的依赖关系</a:t>
            </a:r>
            <a:endParaRPr lang="en-US" altLang="zh-CN" sz="2800" dirty="0" smtClean="0"/>
          </a:p>
          <a:p>
            <a:pPr lvl="2"/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76400"/>
                <a:ext cx="8686800" cy="4495800"/>
              </a:xfrm>
            </p:spPr>
            <p:txBody>
              <a:bodyPr/>
              <a:lstStyle/>
              <a:p>
                <a:r>
                  <a:rPr lang="zh-CN" altLang="en-US" dirty="0" smtClean="0"/>
                  <a:t>目前密钥流生成器的驱动部分大</a:t>
                </a:r>
                <a:r>
                  <a:rPr lang="zh-CN" altLang="en-US" dirty="0"/>
                  <a:t>都基于</a:t>
                </a:r>
                <a:r>
                  <a:rPr lang="zh-CN" altLang="en-US" dirty="0">
                    <a:solidFill>
                      <a:srgbClr val="FF3300"/>
                    </a:solidFill>
                  </a:rPr>
                  <a:t>移位寄存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器</a:t>
                </a:r>
                <a:endParaRPr lang="en-US" altLang="zh-CN" dirty="0">
                  <a:solidFill>
                    <a:srgbClr val="FF3300"/>
                  </a:solidFill>
                </a:endParaRPr>
              </a:p>
              <a:p>
                <a:pPr lvl="1"/>
                <a:r>
                  <a:rPr lang="zh-CN" altLang="en-US" dirty="0"/>
                  <a:t>基于移位寄存器的密钥流序列称为</a:t>
                </a:r>
                <a:r>
                  <a:rPr lang="zh-CN" altLang="en-US" dirty="0">
                    <a:solidFill>
                      <a:srgbClr val="FF3300"/>
                    </a:solidFill>
                  </a:rPr>
                  <a:t>移位寄存器序</a:t>
                </a:r>
                <a:r>
                  <a:rPr lang="zh-CN" altLang="en-US" dirty="0" smtClean="0">
                    <a:solidFill>
                      <a:srgbClr val="FF3300"/>
                    </a:solidFill>
                  </a:rPr>
                  <a:t>列</a:t>
                </a:r>
                <a:endParaRPr lang="en-US" altLang="zh-CN" dirty="0" smtClean="0">
                  <a:solidFill>
                    <a:srgbClr val="FF3300"/>
                  </a:solidFill>
                </a:endParaRPr>
              </a:p>
              <a:p>
                <a:pPr lvl="1"/>
                <a:endParaRPr lang="en-US" altLang="zh-CN" dirty="0" smtClean="0">
                  <a:solidFill>
                    <a:srgbClr val="FF3300"/>
                  </a:solidFill>
                </a:endParaRPr>
              </a:p>
              <a:p>
                <a:r>
                  <a:rPr lang="zh-CN" altLang="en-US" sz="2400" dirty="0">
                    <a:solidFill>
                      <a:srgbClr val="C6062F"/>
                    </a:solidFill>
                  </a:rPr>
                  <a:t>移位寄存器</a:t>
                </a:r>
                <a:r>
                  <a:rPr lang="zh-CN" altLang="en-US" sz="2400" dirty="0"/>
                  <a:t>是指有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个寄存器（称为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sz="2400" dirty="0"/>
                  <a:t>级移位寄存器）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从右到左排列，每个寄存器中能存放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位二进制数，所有寄存器中的数可以统一向右（或向左）移动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位，称为进动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拍。即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/>
                  <a:t>的值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/>
                  <a:t>)</a:t>
                </a:r>
                <a:r>
                  <a:rPr lang="zh-CN" altLang="en-US" sz="2400" dirty="0"/>
                  <a:t>右移</a:t>
                </a:r>
                <a:r>
                  <a:rPr lang="en-US" altLang="zh-CN" sz="2400" dirty="0"/>
                  <a:t>1</a:t>
                </a:r>
                <a:r>
                  <a:rPr lang="zh-CN" altLang="en-US" sz="2400" dirty="0"/>
                  <a:t>位后输出，然后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/>
                  <a:t>的值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400" dirty="0"/>
                  <a:t>)</a:t>
                </a:r>
                <a:r>
                  <a:rPr lang="zh-CN" altLang="en-US" sz="2400" dirty="0"/>
                  <a:t>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400" dirty="0"/>
                  <a:t>的值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2400" dirty="0"/>
                  <a:t>)</a:t>
                </a:r>
                <a:r>
                  <a:rPr lang="zh-CN" altLang="en-US" sz="2400" dirty="0"/>
                  <a:t>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400" dirty="0"/>
                  <a:t>,……</a:t>
                </a:r>
                <a:r>
                  <a:rPr lang="zh-CN" altLang="en-US" sz="2400" dirty="0"/>
                  <a:t>最后，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的值</a:t>
                </a:r>
                <a:r>
                  <a:rPr lang="en-US" altLang="zh-CN" sz="24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 smtClean="0"/>
                  <a:t>)</a:t>
                </a:r>
                <a:r>
                  <a:rPr lang="zh-CN" altLang="en-US" sz="2400" dirty="0"/>
                  <a:t>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baseline="-2500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400" baseline="-25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76400"/>
                <a:ext cx="8686800" cy="4495800"/>
              </a:xfrm>
              <a:blipFill>
                <a:blip r:embed="rId3" cstate="print"/>
                <a:stretch>
                  <a:fillRect l="-1263" t="-1355" r="-4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368194"/>
              </p:ext>
            </p:extLst>
          </p:nvPr>
        </p:nvGraphicFramePr>
        <p:xfrm>
          <a:off x="2209800" y="5029200"/>
          <a:ext cx="480060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2" name="Visio" r:id="rId4" imgW="2370125" imgH="738226" progId="">
                  <p:embed/>
                </p:oleObj>
              </mc:Choice>
              <mc:Fallback>
                <p:oleObj name="Visio" r:id="rId4" imgW="2370125" imgH="738226" progId="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029200"/>
                        <a:ext cx="480060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42134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85131"/>
                <a:ext cx="8229600" cy="4495800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C6062F"/>
                    </a:solidFill>
                  </a:rPr>
                  <a:t>反馈移位寄存器</a:t>
                </a:r>
                <a:r>
                  <a:rPr lang="en-US" altLang="zh-CN" dirty="0">
                    <a:solidFill>
                      <a:srgbClr val="C6062F"/>
                    </a:solidFill>
                  </a:rPr>
                  <a:t>(feedback shift </a:t>
                </a:r>
                <a:r>
                  <a:rPr lang="en-US" altLang="zh-CN" dirty="0" err="1">
                    <a:solidFill>
                      <a:srgbClr val="C6062F"/>
                    </a:solidFill>
                  </a:rPr>
                  <a:t>register,FSR</a:t>
                </a:r>
                <a:r>
                  <a:rPr lang="en-US" altLang="zh-CN" dirty="0">
                    <a:solidFill>
                      <a:srgbClr val="C6062F"/>
                    </a:solidFill>
                  </a:rPr>
                  <a:t>)</a:t>
                </a:r>
                <a:r>
                  <a:rPr lang="zh-CN" altLang="en-US" dirty="0"/>
                  <a:t>是由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位的寄存器和反馈函数</a:t>
                </a:r>
                <a:r>
                  <a:rPr lang="en-US" altLang="zh-CN" dirty="0"/>
                  <a:t>(feedback function)</a:t>
                </a:r>
                <a:r>
                  <a:rPr lang="zh-CN" altLang="en-US" dirty="0"/>
                  <a:t>组成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位的寄存器中的初始值称为</a:t>
                </a:r>
                <a:r>
                  <a:rPr lang="zh-CN" altLang="en-US" dirty="0">
                    <a:solidFill>
                      <a:schemeClr val="hlink"/>
                    </a:solidFill>
                  </a:rPr>
                  <a:t>移位寄存器的初态</a:t>
                </a:r>
                <a:endParaRPr lang="en-US" altLang="zh-CN" dirty="0" smtClean="0">
                  <a:solidFill>
                    <a:srgbClr val="FF3300"/>
                  </a:solidFill>
                </a:endParaRPr>
              </a:p>
              <a:p>
                <a:endParaRPr lang="en-US" altLang="zh-CN" dirty="0">
                  <a:solidFill>
                    <a:srgbClr val="FF3300"/>
                  </a:solidFill>
                </a:endParaRPr>
              </a:p>
              <a:p>
                <a:endParaRPr lang="en-US" altLang="zh-CN" dirty="0" smtClean="0">
                  <a:solidFill>
                    <a:srgbClr val="FF3300"/>
                  </a:solidFill>
                </a:endParaRPr>
              </a:p>
              <a:p>
                <a:endParaRPr lang="en-US" altLang="zh-CN" dirty="0">
                  <a:solidFill>
                    <a:srgbClr val="FF3300"/>
                  </a:solidFill>
                </a:endParaRPr>
              </a:p>
              <a:p>
                <a:endParaRPr lang="en-US" altLang="zh-CN" dirty="0">
                  <a:solidFill>
                    <a:srgbClr val="FF3300"/>
                  </a:solidFill>
                </a:endParaRP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85131"/>
                <a:ext cx="8229600" cy="4495800"/>
              </a:xfrm>
              <a:blipFill>
                <a:blip r:embed="rId3" cstate="print"/>
                <a:stretch>
                  <a:fillRect l="-1333" t="-1491" r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725021"/>
              </p:ext>
            </p:extLst>
          </p:nvPr>
        </p:nvGraphicFramePr>
        <p:xfrm>
          <a:off x="1866900" y="3892946"/>
          <a:ext cx="5257800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4" name="Visio" r:id="rId4" imgW="3229356" imgH="1618183" progId="">
                  <p:embed/>
                </p:oleObj>
              </mc:Choice>
              <mc:Fallback>
                <p:oleObj name="Visio" r:id="rId4" imgW="3229356" imgH="1618183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3892946"/>
                        <a:ext cx="5257800" cy="161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9633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2471" y="1643197"/>
            <a:ext cx="8000575" cy="1021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b="1" spc="-5" dirty="0">
                <a:latin typeface="Times New Roman"/>
                <a:cs typeface="Times New Roman"/>
              </a:rPr>
              <a:t>1</a:t>
            </a:r>
            <a:r>
              <a:rPr sz="3206" b="1" spc="-5" dirty="0">
                <a:latin typeface="宋体"/>
                <a:cs typeface="宋体"/>
              </a:rPr>
              <a:t>、线性移位寄存器（</a:t>
            </a:r>
            <a:r>
              <a:rPr sz="3206" b="1" spc="-5" dirty="0">
                <a:latin typeface="Times New Roman"/>
                <a:cs typeface="Times New Roman"/>
              </a:rPr>
              <a:t>Linear Shift</a:t>
            </a:r>
            <a:r>
              <a:rPr sz="3206" b="1" dirty="0">
                <a:latin typeface="Times New Roman"/>
                <a:cs typeface="Times New Roman"/>
              </a:rPr>
              <a:t> </a:t>
            </a:r>
            <a:r>
              <a:rPr sz="3206" b="1" spc="-5" dirty="0">
                <a:latin typeface="Times New Roman"/>
                <a:cs typeface="Times New Roman"/>
              </a:rPr>
              <a:t>Registor</a:t>
            </a:r>
            <a:r>
              <a:rPr sz="3206" b="1" spc="-15" dirty="0">
                <a:latin typeface="宋体"/>
                <a:cs typeface="宋体"/>
              </a:rPr>
              <a:t>）</a:t>
            </a:r>
            <a:endParaRPr sz="3206">
              <a:latin typeface="宋体"/>
              <a:cs typeface="宋体"/>
            </a:endParaRPr>
          </a:p>
          <a:p>
            <a:pPr marL="12724">
              <a:lnSpc>
                <a:spcPts val="3697"/>
              </a:lnSpc>
              <a:spcBef>
                <a:spcPts val="401"/>
              </a:spcBef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b="1" spc="-5" dirty="0">
                <a:latin typeface="宋体"/>
                <a:cs typeface="宋体"/>
              </a:rPr>
              <a:t>例</a:t>
            </a:r>
            <a:r>
              <a:rPr sz="2805" b="1" dirty="0">
                <a:latin typeface="Times New Roman"/>
                <a:cs typeface="Times New Roman"/>
              </a:rPr>
              <a:t>1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移位寄存器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471" y="3799461"/>
            <a:ext cx="5379522" cy="478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tabLst>
                <a:tab pos="1069463" algn="l"/>
              </a:tabLst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b="1" spc="-5" dirty="0">
                <a:latin typeface="宋体"/>
                <a:cs typeface="宋体"/>
              </a:rPr>
              <a:t>例</a:t>
            </a:r>
            <a:r>
              <a:rPr sz="2805" b="1" dirty="0">
                <a:latin typeface="Times New Roman"/>
                <a:cs typeface="Times New Roman"/>
              </a:rPr>
              <a:t>2	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增加反馈，反馈移位寄存器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9946" y="2782898"/>
            <a:ext cx="381707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714"/>
            <a:r>
              <a:rPr sz="2204" b="1" i="1" spc="-5" dirty="0">
                <a:latin typeface="Times New Roman"/>
                <a:cs typeface="Times New Roman"/>
              </a:rPr>
              <a:t>S</a:t>
            </a:r>
            <a:r>
              <a:rPr sz="2254" b="1" baseline="-22222" dirty="0">
                <a:latin typeface="Times New Roman"/>
                <a:cs typeface="Times New Roman"/>
              </a:rPr>
              <a:t>0</a:t>
            </a:r>
            <a:endParaRPr sz="2254" baseline="-22222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3360" y="2782898"/>
            <a:ext cx="381707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714"/>
            <a:r>
              <a:rPr sz="2204" b="1" i="1" spc="-5" dirty="0">
                <a:latin typeface="Times New Roman"/>
                <a:cs typeface="Times New Roman"/>
              </a:rPr>
              <a:t>S</a:t>
            </a:r>
            <a:r>
              <a:rPr sz="2254" b="1" baseline="-22222" dirty="0">
                <a:latin typeface="Times New Roman"/>
                <a:cs typeface="Times New Roman"/>
              </a:rPr>
              <a:t>1</a:t>
            </a:r>
            <a:endParaRPr sz="2254" baseline="-2222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7505" y="2782898"/>
            <a:ext cx="534390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079"/>
            <a:r>
              <a:rPr sz="3306" b="1" i="1" spc="-7" baseline="15151" dirty="0">
                <a:latin typeface="Times New Roman"/>
                <a:cs typeface="Times New Roman"/>
              </a:rPr>
              <a:t>S</a:t>
            </a:r>
            <a:r>
              <a:rPr sz="1503" b="1" i="1" dirty="0">
                <a:latin typeface="Times New Roman"/>
                <a:cs typeface="Times New Roman"/>
              </a:rPr>
              <a:t>n</a:t>
            </a:r>
            <a:r>
              <a:rPr sz="1503" b="1" spc="-5" dirty="0">
                <a:latin typeface="Times New Roman"/>
                <a:cs typeface="Times New Roman"/>
              </a:rPr>
              <a:t>-2</a:t>
            </a:r>
            <a:endParaRPr sz="150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3589" y="2782898"/>
            <a:ext cx="610731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11"/>
            <a:r>
              <a:rPr sz="3306" b="1" i="1" spc="-7" baseline="15151" dirty="0">
                <a:latin typeface="Times New Roman"/>
                <a:cs typeface="Times New Roman"/>
              </a:rPr>
              <a:t>S</a:t>
            </a:r>
            <a:r>
              <a:rPr sz="1503" b="1" i="1" dirty="0">
                <a:latin typeface="Times New Roman"/>
                <a:cs typeface="Times New Roman"/>
              </a:rPr>
              <a:t>n </a:t>
            </a:r>
            <a:r>
              <a:rPr sz="1503" b="1" spc="-5" dirty="0">
                <a:latin typeface="Times New Roman"/>
                <a:cs typeface="Times New Roman"/>
              </a:rPr>
              <a:t>-1</a:t>
            </a:r>
            <a:endParaRPr sz="150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11894" y="3126434"/>
            <a:ext cx="381707" cy="76341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187" y="28955"/>
                </a:moveTo>
                <a:lnTo>
                  <a:pt x="76187" y="0"/>
                </a:lnTo>
                <a:lnTo>
                  <a:pt x="0" y="38100"/>
                </a:lnTo>
                <a:lnTo>
                  <a:pt x="63233" y="69721"/>
                </a:lnTo>
                <a:lnTo>
                  <a:pt x="63233" y="28955"/>
                </a:lnTo>
                <a:lnTo>
                  <a:pt x="76187" y="28955"/>
                </a:lnTo>
                <a:close/>
              </a:path>
              <a:path w="381000" h="76200">
                <a:moveTo>
                  <a:pt x="380987" y="48005"/>
                </a:moveTo>
                <a:lnTo>
                  <a:pt x="380987" y="28955"/>
                </a:lnTo>
                <a:lnTo>
                  <a:pt x="63233" y="28955"/>
                </a:lnTo>
                <a:lnTo>
                  <a:pt x="63233" y="48005"/>
                </a:lnTo>
                <a:lnTo>
                  <a:pt x="380987" y="48005"/>
                </a:lnTo>
                <a:close/>
              </a:path>
              <a:path w="381000" h="76200">
                <a:moveTo>
                  <a:pt x="76187" y="76200"/>
                </a:moveTo>
                <a:lnTo>
                  <a:pt x="76187" y="48005"/>
                </a:lnTo>
                <a:lnTo>
                  <a:pt x="63233" y="48005"/>
                </a:lnTo>
                <a:lnTo>
                  <a:pt x="63233" y="69721"/>
                </a:lnTo>
                <a:lnTo>
                  <a:pt x="76187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0" name="object 10"/>
          <p:cNvSpPr/>
          <p:nvPr/>
        </p:nvSpPr>
        <p:spPr>
          <a:xfrm>
            <a:off x="3885067" y="3126434"/>
            <a:ext cx="992438" cy="76341"/>
          </a:xfrm>
          <a:custGeom>
            <a:avLst/>
            <a:gdLst/>
            <a:ahLst/>
            <a:cxnLst/>
            <a:rect l="l" t="t" r="r" b="b"/>
            <a:pathLst>
              <a:path w="990600" h="76200">
                <a:moveTo>
                  <a:pt x="990600" y="48005"/>
                </a:moveTo>
                <a:lnTo>
                  <a:pt x="990600" y="28955"/>
                </a:lnTo>
                <a:lnTo>
                  <a:pt x="914400" y="28955"/>
                </a:lnTo>
                <a:lnTo>
                  <a:pt x="914400" y="48005"/>
                </a:lnTo>
                <a:lnTo>
                  <a:pt x="990600" y="48005"/>
                </a:lnTo>
                <a:close/>
              </a:path>
              <a:path w="990600" h="76200">
                <a:moveTo>
                  <a:pt x="857250" y="48005"/>
                </a:moveTo>
                <a:lnTo>
                  <a:pt x="857250" y="28955"/>
                </a:lnTo>
                <a:lnTo>
                  <a:pt x="781050" y="28955"/>
                </a:lnTo>
                <a:lnTo>
                  <a:pt x="781050" y="48005"/>
                </a:lnTo>
                <a:lnTo>
                  <a:pt x="857250" y="48005"/>
                </a:lnTo>
                <a:close/>
              </a:path>
              <a:path w="990600" h="76200">
                <a:moveTo>
                  <a:pt x="723900" y="48005"/>
                </a:moveTo>
                <a:lnTo>
                  <a:pt x="723900" y="28955"/>
                </a:lnTo>
                <a:lnTo>
                  <a:pt x="647700" y="28955"/>
                </a:lnTo>
                <a:lnTo>
                  <a:pt x="647700" y="48005"/>
                </a:lnTo>
                <a:lnTo>
                  <a:pt x="723900" y="48005"/>
                </a:lnTo>
                <a:close/>
              </a:path>
              <a:path w="990600" h="76200">
                <a:moveTo>
                  <a:pt x="590550" y="48005"/>
                </a:moveTo>
                <a:lnTo>
                  <a:pt x="590550" y="28955"/>
                </a:lnTo>
                <a:lnTo>
                  <a:pt x="514350" y="28955"/>
                </a:lnTo>
                <a:lnTo>
                  <a:pt x="514350" y="48005"/>
                </a:lnTo>
                <a:lnTo>
                  <a:pt x="590550" y="48005"/>
                </a:lnTo>
                <a:close/>
              </a:path>
              <a:path w="990600" h="76200">
                <a:moveTo>
                  <a:pt x="457200" y="48005"/>
                </a:moveTo>
                <a:lnTo>
                  <a:pt x="457200" y="28955"/>
                </a:lnTo>
                <a:lnTo>
                  <a:pt x="381000" y="28955"/>
                </a:lnTo>
                <a:lnTo>
                  <a:pt x="381000" y="48005"/>
                </a:lnTo>
                <a:lnTo>
                  <a:pt x="457200" y="48005"/>
                </a:lnTo>
                <a:close/>
              </a:path>
              <a:path w="990600" h="76200">
                <a:moveTo>
                  <a:pt x="323850" y="48005"/>
                </a:moveTo>
                <a:lnTo>
                  <a:pt x="323850" y="28955"/>
                </a:lnTo>
                <a:lnTo>
                  <a:pt x="247650" y="28955"/>
                </a:lnTo>
                <a:lnTo>
                  <a:pt x="247650" y="48005"/>
                </a:lnTo>
                <a:lnTo>
                  <a:pt x="323850" y="48005"/>
                </a:lnTo>
                <a:close/>
              </a:path>
              <a:path w="990600" h="76200">
                <a:moveTo>
                  <a:pt x="190500" y="48005"/>
                </a:moveTo>
                <a:lnTo>
                  <a:pt x="190500" y="28955"/>
                </a:lnTo>
                <a:lnTo>
                  <a:pt x="114300" y="28955"/>
                </a:lnTo>
                <a:lnTo>
                  <a:pt x="114300" y="48005"/>
                </a:lnTo>
                <a:lnTo>
                  <a:pt x="190500" y="48005"/>
                </a:lnTo>
                <a:close/>
              </a:path>
              <a:path w="990600" h="76200">
                <a:moveTo>
                  <a:pt x="76200" y="76200"/>
                </a:move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1" name="object 11"/>
          <p:cNvSpPr/>
          <p:nvPr/>
        </p:nvSpPr>
        <p:spPr>
          <a:xfrm>
            <a:off x="3121653" y="3126434"/>
            <a:ext cx="381707" cy="76341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200" y="28955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955"/>
                </a:lnTo>
                <a:lnTo>
                  <a:pt x="76200" y="28955"/>
                </a:lnTo>
                <a:close/>
              </a:path>
              <a:path w="381000" h="76200">
                <a:moveTo>
                  <a:pt x="381000" y="48005"/>
                </a:moveTo>
                <a:lnTo>
                  <a:pt x="381000" y="28955"/>
                </a:lnTo>
                <a:lnTo>
                  <a:pt x="63246" y="28955"/>
                </a:lnTo>
                <a:lnTo>
                  <a:pt x="63246" y="48005"/>
                </a:lnTo>
                <a:lnTo>
                  <a:pt x="381000" y="48005"/>
                </a:lnTo>
                <a:close/>
              </a:path>
              <a:path w="381000" h="76200">
                <a:moveTo>
                  <a:pt x="76200" y="76200"/>
                </a:moveTo>
                <a:lnTo>
                  <a:pt x="76200" y="48005"/>
                </a:lnTo>
                <a:lnTo>
                  <a:pt x="63246" y="48005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2" name="object 12"/>
          <p:cNvSpPr/>
          <p:nvPr/>
        </p:nvSpPr>
        <p:spPr>
          <a:xfrm>
            <a:off x="6404320" y="3126434"/>
            <a:ext cx="610731" cy="76341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28955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955"/>
                </a:lnTo>
                <a:lnTo>
                  <a:pt x="76200" y="28955"/>
                </a:lnTo>
                <a:close/>
              </a:path>
              <a:path w="609600" h="76200">
                <a:moveTo>
                  <a:pt x="609600" y="48005"/>
                </a:moveTo>
                <a:lnTo>
                  <a:pt x="609600" y="28955"/>
                </a:lnTo>
                <a:lnTo>
                  <a:pt x="63246" y="28955"/>
                </a:lnTo>
                <a:lnTo>
                  <a:pt x="63246" y="48005"/>
                </a:lnTo>
                <a:lnTo>
                  <a:pt x="609600" y="48005"/>
                </a:lnTo>
                <a:close/>
              </a:path>
              <a:path w="609600" h="76200">
                <a:moveTo>
                  <a:pt x="76200" y="76200"/>
                </a:moveTo>
                <a:lnTo>
                  <a:pt x="76200" y="48005"/>
                </a:lnTo>
                <a:lnTo>
                  <a:pt x="63246" y="48005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3" name="object 13"/>
          <p:cNvSpPr txBox="1"/>
          <p:nvPr/>
        </p:nvSpPr>
        <p:spPr>
          <a:xfrm>
            <a:off x="7171058" y="2860899"/>
            <a:ext cx="536934" cy="308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2385"/>
              </a:lnSpc>
            </a:pPr>
            <a:r>
              <a:rPr sz="2004" b="1" dirty="0">
                <a:latin typeface="宋体"/>
                <a:cs typeface="宋体"/>
              </a:rPr>
              <a:t>输入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4484" y="2784558"/>
            <a:ext cx="536934" cy="308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2385"/>
              </a:lnSpc>
            </a:pPr>
            <a:r>
              <a:rPr sz="2004" b="1" dirty="0">
                <a:latin typeface="宋体"/>
                <a:cs typeface="宋体"/>
              </a:rPr>
              <a:t>输出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29215" y="3126434"/>
            <a:ext cx="610731" cy="76341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28955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955"/>
                </a:lnTo>
                <a:lnTo>
                  <a:pt x="76200" y="28955"/>
                </a:lnTo>
                <a:close/>
              </a:path>
              <a:path w="609600" h="76200">
                <a:moveTo>
                  <a:pt x="609600" y="48005"/>
                </a:moveTo>
                <a:lnTo>
                  <a:pt x="609600" y="28955"/>
                </a:lnTo>
                <a:lnTo>
                  <a:pt x="63246" y="28955"/>
                </a:lnTo>
                <a:lnTo>
                  <a:pt x="63246" y="48005"/>
                </a:lnTo>
                <a:lnTo>
                  <a:pt x="609600" y="48005"/>
                </a:lnTo>
                <a:close/>
              </a:path>
              <a:path w="609600" h="76200">
                <a:moveTo>
                  <a:pt x="76200" y="76200"/>
                </a:moveTo>
                <a:lnTo>
                  <a:pt x="76200" y="48005"/>
                </a:lnTo>
                <a:lnTo>
                  <a:pt x="63246" y="48005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6" name="object 16"/>
          <p:cNvSpPr/>
          <p:nvPr/>
        </p:nvSpPr>
        <p:spPr>
          <a:xfrm>
            <a:off x="2854459" y="3393629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3048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304800">
                <a:moveTo>
                  <a:pt x="47243" y="3048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7" name="object 17"/>
          <p:cNvSpPr/>
          <p:nvPr/>
        </p:nvSpPr>
        <p:spPr>
          <a:xfrm>
            <a:off x="3617872" y="3393629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3048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304800">
                <a:moveTo>
                  <a:pt x="47243" y="3048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8" name="object 18"/>
          <p:cNvSpPr/>
          <p:nvPr/>
        </p:nvSpPr>
        <p:spPr>
          <a:xfrm>
            <a:off x="5068358" y="3393629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199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199"/>
                </a:lnTo>
                <a:close/>
              </a:path>
              <a:path w="76200" h="3048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304800">
                <a:moveTo>
                  <a:pt x="47243" y="3048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9" name="object 19"/>
          <p:cNvSpPr/>
          <p:nvPr/>
        </p:nvSpPr>
        <p:spPr>
          <a:xfrm>
            <a:off x="6137126" y="3393629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4" y="76200"/>
                </a:lnTo>
                <a:lnTo>
                  <a:pt x="28194" y="63246"/>
                </a:lnTo>
                <a:lnTo>
                  <a:pt x="47244" y="63246"/>
                </a:lnTo>
                <a:lnTo>
                  <a:pt x="47244" y="76200"/>
                </a:lnTo>
                <a:lnTo>
                  <a:pt x="76200" y="76200"/>
                </a:lnTo>
                <a:close/>
              </a:path>
              <a:path w="76200" h="304800">
                <a:moveTo>
                  <a:pt x="47244" y="76200"/>
                </a:moveTo>
                <a:lnTo>
                  <a:pt x="47244" y="63246"/>
                </a:lnTo>
                <a:lnTo>
                  <a:pt x="28194" y="63246"/>
                </a:lnTo>
                <a:lnTo>
                  <a:pt x="28194" y="76200"/>
                </a:lnTo>
                <a:lnTo>
                  <a:pt x="47244" y="76200"/>
                </a:lnTo>
                <a:close/>
              </a:path>
              <a:path w="76200" h="304800">
                <a:moveTo>
                  <a:pt x="47244" y="304800"/>
                </a:moveTo>
                <a:lnTo>
                  <a:pt x="47244" y="76200"/>
                </a:lnTo>
                <a:lnTo>
                  <a:pt x="28194" y="76200"/>
                </a:lnTo>
                <a:lnTo>
                  <a:pt x="28194" y="304800"/>
                </a:lnTo>
                <a:lnTo>
                  <a:pt x="4724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0" name="object 20"/>
          <p:cNvSpPr/>
          <p:nvPr/>
        </p:nvSpPr>
        <p:spPr>
          <a:xfrm>
            <a:off x="2892629" y="3698994"/>
            <a:ext cx="4198776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1" name="object 21"/>
          <p:cNvSpPr txBox="1"/>
          <p:nvPr/>
        </p:nvSpPr>
        <p:spPr>
          <a:xfrm>
            <a:off x="7171058" y="3379257"/>
            <a:ext cx="536934" cy="61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 marR="5090"/>
            <a:r>
              <a:rPr sz="2004" b="1" dirty="0">
                <a:latin typeface="宋体"/>
                <a:cs typeface="宋体"/>
              </a:rPr>
              <a:t>移位 脉冲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9946" y="4960153"/>
            <a:ext cx="381707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714"/>
            <a:r>
              <a:rPr sz="2204" b="1" i="1" spc="-5" dirty="0">
                <a:latin typeface="Times New Roman"/>
                <a:cs typeface="Times New Roman"/>
              </a:rPr>
              <a:t>S</a:t>
            </a:r>
            <a:r>
              <a:rPr sz="2254" b="1" baseline="-22222" dirty="0">
                <a:latin typeface="Times New Roman"/>
                <a:cs typeface="Times New Roman"/>
              </a:rPr>
              <a:t>0</a:t>
            </a:r>
            <a:endParaRPr sz="2254" baseline="-22222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03360" y="4960153"/>
            <a:ext cx="381707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714"/>
            <a:r>
              <a:rPr sz="2204" b="1" i="1" spc="-5" dirty="0">
                <a:latin typeface="Times New Roman"/>
                <a:cs typeface="Times New Roman"/>
              </a:rPr>
              <a:t>S</a:t>
            </a:r>
            <a:r>
              <a:rPr sz="2254" b="1" baseline="-22222" dirty="0">
                <a:latin typeface="Times New Roman"/>
                <a:cs typeface="Times New Roman"/>
              </a:rPr>
              <a:t>1</a:t>
            </a:r>
            <a:endParaRPr sz="2254" baseline="-22222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77505" y="4960153"/>
            <a:ext cx="534390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079"/>
            <a:r>
              <a:rPr sz="3306" b="1" i="1" spc="-7" baseline="15151" dirty="0">
                <a:latin typeface="Times New Roman"/>
                <a:cs typeface="Times New Roman"/>
              </a:rPr>
              <a:t>S</a:t>
            </a:r>
            <a:r>
              <a:rPr sz="1503" b="1" i="1" dirty="0">
                <a:latin typeface="Times New Roman"/>
                <a:cs typeface="Times New Roman"/>
              </a:rPr>
              <a:t>n</a:t>
            </a:r>
            <a:r>
              <a:rPr sz="1503" b="1" spc="-5" dirty="0">
                <a:latin typeface="Times New Roman"/>
                <a:cs typeface="Times New Roman"/>
              </a:rPr>
              <a:t>-2</a:t>
            </a:r>
            <a:endParaRPr sz="150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3589" y="4960153"/>
            <a:ext cx="610731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1711"/>
            <a:r>
              <a:rPr sz="3306" b="1" i="1" spc="-7" baseline="15151" dirty="0">
                <a:latin typeface="Times New Roman"/>
                <a:cs typeface="Times New Roman"/>
              </a:rPr>
              <a:t>S</a:t>
            </a:r>
            <a:r>
              <a:rPr sz="1503" b="1" i="1" dirty="0">
                <a:latin typeface="Times New Roman"/>
                <a:cs typeface="Times New Roman"/>
              </a:rPr>
              <a:t>n </a:t>
            </a:r>
            <a:r>
              <a:rPr sz="1503" b="1" spc="-5" dirty="0">
                <a:latin typeface="Times New Roman"/>
                <a:cs typeface="Times New Roman"/>
              </a:rPr>
              <a:t>-1</a:t>
            </a:r>
            <a:endParaRPr sz="1503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11894" y="5303689"/>
            <a:ext cx="381707" cy="76341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187" y="28956"/>
                </a:moveTo>
                <a:lnTo>
                  <a:pt x="76187" y="0"/>
                </a:lnTo>
                <a:lnTo>
                  <a:pt x="0" y="38100"/>
                </a:lnTo>
                <a:lnTo>
                  <a:pt x="63233" y="69721"/>
                </a:lnTo>
                <a:lnTo>
                  <a:pt x="63233" y="28956"/>
                </a:lnTo>
                <a:lnTo>
                  <a:pt x="76187" y="28956"/>
                </a:lnTo>
                <a:close/>
              </a:path>
              <a:path w="381000" h="76200">
                <a:moveTo>
                  <a:pt x="380987" y="48006"/>
                </a:moveTo>
                <a:lnTo>
                  <a:pt x="380987" y="28956"/>
                </a:lnTo>
                <a:lnTo>
                  <a:pt x="63233" y="28956"/>
                </a:lnTo>
                <a:lnTo>
                  <a:pt x="63233" y="48006"/>
                </a:lnTo>
                <a:lnTo>
                  <a:pt x="380987" y="48006"/>
                </a:lnTo>
                <a:close/>
              </a:path>
              <a:path w="381000" h="76200">
                <a:moveTo>
                  <a:pt x="76187" y="76200"/>
                </a:moveTo>
                <a:lnTo>
                  <a:pt x="76187" y="48006"/>
                </a:lnTo>
                <a:lnTo>
                  <a:pt x="63233" y="48006"/>
                </a:lnTo>
                <a:lnTo>
                  <a:pt x="63233" y="69721"/>
                </a:lnTo>
                <a:lnTo>
                  <a:pt x="76187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7" name="object 27"/>
          <p:cNvSpPr/>
          <p:nvPr/>
        </p:nvSpPr>
        <p:spPr>
          <a:xfrm>
            <a:off x="3885067" y="5303689"/>
            <a:ext cx="992438" cy="76341"/>
          </a:xfrm>
          <a:custGeom>
            <a:avLst/>
            <a:gdLst/>
            <a:ahLst/>
            <a:cxnLst/>
            <a:rect l="l" t="t" r="r" b="b"/>
            <a:pathLst>
              <a:path w="990600" h="76200">
                <a:moveTo>
                  <a:pt x="990600" y="48006"/>
                </a:moveTo>
                <a:lnTo>
                  <a:pt x="990600" y="28956"/>
                </a:lnTo>
                <a:lnTo>
                  <a:pt x="914400" y="28956"/>
                </a:lnTo>
                <a:lnTo>
                  <a:pt x="914400" y="48006"/>
                </a:lnTo>
                <a:lnTo>
                  <a:pt x="990600" y="48006"/>
                </a:lnTo>
                <a:close/>
              </a:path>
              <a:path w="990600" h="76200">
                <a:moveTo>
                  <a:pt x="857250" y="48006"/>
                </a:moveTo>
                <a:lnTo>
                  <a:pt x="857250" y="28956"/>
                </a:lnTo>
                <a:lnTo>
                  <a:pt x="781050" y="28956"/>
                </a:lnTo>
                <a:lnTo>
                  <a:pt x="781050" y="48006"/>
                </a:lnTo>
                <a:lnTo>
                  <a:pt x="857250" y="48006"/>
                </a:lnTo>
                <a:close/>
              </a:path>
              <a:path w="990600" h="76200">
                <a:moveTo>
                  <a:pt x="723900" y="48006"/>
                </a:moveTo>
                <a:lnTo>
                  <a:pt x="723900" y="28956"/>
                </a:lnTo>
                <a:lnTo>
                  <a:pt x="647700" y="28956"/>
                </a:lnTo>
                <a:lnTo>
                  <a:pt x="647700" y="48006"/>
                </a:lnTo>
                <a:lnTo>
                  <a:pt x="723900" y="48006"/>
                </a:lnTo>
                <a:close/>
              </a:path>
              <a:path w="990600" h="76200">
                <a:moveTo>
                  <a:pt x="590550" y="48006"/>
                </a:moveTo>
                <a:lnTo>
                  <a:pt x="590550" y="28956"/>
                </a:lnTo>
                <a:lnTo>
                  <a:pt x="514350" y="28956"/>
                </a:lnTo>
                <a:lnTo>
                  <a:pt x="514350" y="48006"/>
                </a:lnTo>
                <a:lnTo>
                  <a:pt x="590550" y="48006"/>
                </a:lnTo>
                <a:close/>
              </a:path>
              <a:path w="990600" h="76200">
                <a:moveTo>
                  <a:pt x="457200" y="48006"/>
                </a:moveTo>
                <a:lnTo>
                  <a:pt x="457200" y="28956"/>
                </a:lnTo>
                <a:lnTo>
                  <a:pt x="381000" y="28956"/>
                </a:lnTo>
                <a:lnTo>
                  <a:pt x="381000" y="48006"/>
                </a:lnTo>
                <a:lnTo>
                  <a:pt x="457200" y="48006"/>
                </a:lnTo>
                <a:close/>
              </a:path>
              <a:path w="990600" h="76200">
                <a:moveTo>
                  <a:pt x="323850" y="48006"/>
                </a:moveTo>
                <a:lnTo>
                  <a:pt x="323850" y="28956"/>
                </a:lnTo>
                <a:lnTo>
                  <a:pt x="247650" y="28956"/>
                </a:lnTo>
                <a:lnTo>
                  <a:pt x="247650" y="48006"/>
                </a:lnTo>
                <a:lnTo>
                  <a:pt x="323850" y="48006"/>
                </a:lnTo>
                <a:close/>
              </a:path>
              <a:path w="990600" h="76200">
                <a:moveTo>
                  <a:pt x="190500" y="48006"/>
                </a:moveTo>
                <a:lnTo>
                  <a:pt x="190500" y="28956"/>
                </a:lnTo>
                <a:lnTo>
                  <a:pt x="114300" y="28956"/>
                </a:lnTo>
                <a:lnTo>
                  <a:pt x="114300" y="48006"/>
                </a:lnTo>
                <a:lnTo>
                  <a:pt x="190500" y="48006"/>
                </a:lnTo>
                <a:close/>
              </a:path>
              <a:path w="990600" h="76200">
                <a:moveTo>
                  <a:pt x="76200" y="76200"/>
                </a:move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8" name="object 28"/>
          <p:cNvSpPr/>
          <p:nvPr/>
        </p:nvSpPr>
        <p:spPr>
          <a:xfrm>
            <a:off x="3121653" y="5303689"/>
            <a:ext cx="381707" cy="76341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200" y="28956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956"/>
                </a:lnTo>
                <a:lnTo>
                  <a:pt x="76200" y="28956"/>
                </a:lnTo>
                <a:close/>
              </a:path>
              <a:path w="381000" h="76200">
                <a:moveTo>
                  <a:pt x="381000" y="48006"/>
                </a:moveTo>
                <a:lnTo>
                  <a:pt x="381000" y="28956"/>
                </a:lnTo>
                <a:lnTo>
                  <a:pt x="63246" y="28956"/>
                </a:lnTo>
                <a:lnTo>
                  <a:pt x="63246" y="48006"/>
                </a:lnTo>
                <a:lnTo>
                  <a:pt x="381000" y="48006"/>
                </a:lnTo>
                <a:close/>
              </a:path>
              <a:path w="381000" h="76200">
                <a:moveTo>
                  <a:pt x="76200" y="76200"/>
                </a:moveTo>
                <a:lnTo>
                  <a:pt x="76200" y="48006"/>
                </a:lnTo>
                <a:lnTo>
                  <a:pt x="63246" y="48006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9" name="object 29"/>
          <p:cNvSpPr/>
          <p:nvPr/>
        </p:nvSpPr>
        <p:spPr>
          <a:xfrm>
            <a:off x="6404320" y="5303689"/>
            <a:ext cx="610731" cy="76341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28956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956"/>
                </a:lnTo>
                <a:lnTo>
                  <a:pt x="76200" y="28956"/>
                </a:lnTo>
                <a:close/>
              </a:path>
              <a:path w="609600" h="76200">
                <a:moveTo>
                  <a:pt x="609600" y="48006"/>
                </a:moveTo>
                <a:lnTo>
                  <a:pt x="609600" y="28956"/>
                </a:lnTo>
                <a:lnTo>
                  <a:pt x="63246" y="28956"/>
                </a:lnTo>
                <a:lnTo>
                  <a:pt x="63246" y="48006"/>
                </a:lnTo>
                <a:lnTo>
                  <a:pt x="609600" y="48006"/>
                </a:lnTo>
                <a:close/>
              </a:path>
              <a:path w="609600" h="76200">
                <a:moveTo>
                  <a:pt x="76200" y="76200"/>
                </a:moveTo>
                <a:lnTo>
                  <a:pt x="76200" y="48006"/>
                </a:lnTo>
                <a:lnTo>
                  <a:pt x="63246" y="48006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0" name="object 30"/>
          <p:cNvSpPr txBox="1"/>
          <p:nvPr/>
        </p:nvSpPr>
        <p:spPr>
          <a:xfrm>
            <a:off x="7171058" y="5038155"/>
            <a:ext cx="536934" cy="308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2385"/>
              </a:lnSpc>
            </a:pPr>
            <a:r>
              <a:rPr sz="2004" b="1" dirty="0">
                <a:latin typeface="宋体"/>
                <a:cs typeface="宋体"/>
              </a:rPr>
              <a:t>输入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4484" y="5419861"/>
            <a:ext cx="536934" cy="308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2385"/>
              </a:lnSpc>
            </a:pPr>
            <a:r>
              <a:rPr sz="2004" b="1" dirty="0">
                <a:latin typeface="宋体"/>
                <a:cs typeface="宋体"/>
              </a:rPr>
              <a:t>输出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29215" y="5303689"/>
            <a:ext cx="610731" cy="76341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28956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956"/>
                </a:lnTo>
                <a:lnTo>
                  <a:pt x="76200" y="28956"/>
                </a:lnTo>
                <a:close/>
              </a:path>
              <a:path w="609600" h="76200">
                <a:moveTo>
                  <a:pt x="609600" y="48006"/>
                </a:moveTo>
                <a:lnTo>
                  <a:pt x="609600" y="28956"/>
                </a:lnTo>
                <a:lnTo>
                  <a:pt x="63246" y="28956"/>
                </a:lnTo>
                <a:lnTo>
                  <a:pt x="63246" y="48006"/>
                </a:lnTo>
                <a:lnTo>
                  <a:pt x="609600" y="48006"/>
                </a:lnTo>
                <a:close/>
              </a:path>
              <a:path w="609600" h="76200">
                <a:moveTo>
                  <a:pt x="76200" y="76200"/>
                </a:moveTo>
                <a:lnTo>
                  <a:pt x="76200" y="48006"/>
                </a:lnTo>
                <a:lnTo>
                  <a:pt x="63246" y="48006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3" name="object 33"/>
          <p:cNvSpPr/>
          <p:nvPr/>
        </p:nvSpPr>
        <p:spPr>
          <a:xfrm>
            <a:off x="2854459" y="5570884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4008"/>
                </a:lnTo>
                <a:lnTo>
                  <a:pt x="47243" y="64008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304800">
                <a:moveTo>
                  <a:pt x="47243" y="76200"/>
                </a:moveTo>
                <a:lnTo>
                  <a:pt x="47243" y="64008"/>
                </a:lnTo>
                <a:lnTo>
                  <a:pt x="28193" y="64008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304800">
                <a:moveTo>
                  <a:pt x="47243" y="3048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4" name="object 34"/>
          <p:cNvSpPr/>
          <p:nvPr/>
        </p:nvSpPr>
        <p:spPr>
          <a:xfrm>
            <a:off x="3617872" y="5570884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4008"/>
                </a:lnTo>
                <a:lnTo>
                  <a:pt x="47243" y="64008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304800">
                <a:moveTo>
                  <a:pt x="47243" y="76200"/>
                </a:moveTo>
                <a:lnTo>
                  <a:pt x="47243" y="64008"/>
                </a:lnTo>
                <a:lnTo>
                  <a:pt x="28193" y="64008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304800">
                <a:moveTo>
                  <a:pt x="47243" y="3048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5" name="object 35"/>
          <p:cNvSpPr/>
          <p:nvPr/>
        </p:nvSpPr>
        <p:spPr>
          <a:xfrm>
            <a:off x="5068358" y="5570884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199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4008"/>
                </a:lnTo>
                <a:lnTo>
                  <a:pt x="47243" y="64008"/>
                </a:lnTo>
                <a:lnTo>
                  <a:pt x="47243" y="76200"/>
                </a:lnTo>
                <a:lnTo>
                  <a:pt x="76200" y="76199"/>
                </a:lnTo>
                <a:close/>
              </a:path>
              <a:path w="76200" h="304800">
                <a:moveTo>
                  <a:pt x="47243" y="76200"/>
                </a:moveTo>
                <a:lnTo>
                  <a:pt x="47243" y="64008"/>
                </a:lnTo>
                <a:lnTo>
                  <a:pt x="28193" y="64008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304800">
                <a:moveTo>
                  <a:pt x="47243" y="3048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6" name="object 36"/>
          <p:cNvSpPr/>
          <p:nvPr/>
        </p:nvSpPr>
        <p:spPr>
          <a:xfrm>
            <a:off x="6137126" y="5570884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4" y="76200"/>
                </a:lnTo>
                <a:lnTo>
                  <a:pt x="28194" y="64008"/>
                </a:lnTo>
                <a:lnTo>
                  <a:pt x="47244" y="64008"/>
                </a:lnTo>
                <a:lnTo>
                  <a:pt x="47244" y="76200"/>
                </a:lnTo>
                <a:lnTo>
                  <a:pt x="76200" y="76200"/>
                </a:lnTo>
                <a:close/>
              </a:path>
              <a:path w="76200" h="304800">
                <a:moveTo>
                  <a:pt x="47244" y="76200"/>
                </a:moveTo>
                <a:lnTo>
                  <a:pt x="47244" y="64008"/>
                </a:lnTo>
                <a:lnTo>
                  <a:pt x="28194" y="64008"/>
                </a:lnTo>
                <a:lnTo>
                  <a:pt x="28194" y="76200"/>
                </a:lnTo>
                <a:lnTo>
                  <a:pt x="47244" y="76200"/>
                </a:lnTo>
                <a:close/>
              </a:path>
              <a:path w="76200" h="304800">
                <a:moveTo>
                  <a:pt x="47244" y="304800"/>
                </a:moveTo>
                <a:lnTo>
                  <a:pt x="47244" y="76200"/>
                </a:lnTo>
                <a:lnTo>
                  <a:pt x="28194" y="76200"/>
                </a:lnTo>
                <a:lnTo>
                  <a:pt x="28194" y="304800"/>
                </a:lnTo>
                <a:lnTo>
                  <a:pt x="4724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7" name="object 37"/>
          <p:cNvSpPr/>
          <p:nvPr/>
        </p:nvSpPr>
        <p:spPr>
          <a:xfrm>
            <a:off x="2892629" y="5876249"/>
            <a:ext cx="4198776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8" name="object 38"/>
          <p:cNvSpPr txBox="1"/>
          <p:nvPr/>
        </p:nvSpPr>
        <p:spPr>
          <a:xfrm>
            <a:off x="7171058" y="5556513"/>
            <a:ext cx="536934" cy="61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 marR="5090"/>
            <a:r>
              <a:rPr sz="2004" b="1" dirty="0">
                <a:latin typeface="宋体"/>
                <a:cs typeface="宋体"/>
              </a:rPr>
              <a:t>移位 脉冲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34581" y="4654787"/>
            <a:ext cx="0" cy="687072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40" name="object 40"/>
          <p:cNvSpPr/>
          <p:nvPr/>
        </p:nvSpPr>
        <p:spPr>
          <a:xfrm>
            <a:off x="2434581" y="4654787"/>
            <a:ext cx="4580482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19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41" name="object 41"/>
          <p:cNvSpPr/>
          <p:nvPr/>
        </p:nvSpPr>
        <p:spPr>
          <a:xfrm>
            <a:off x="7015051" y="4654787"/>
            <a:ext cx="0" cy="687072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24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5419483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601" y="1714958"/>
            <a:ext cx="7748649" cy="1021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spc="-5" dirty="0">
                <a:latin typeface="Times New Roman"/>
                <a:cs typeface="Times New Roman"/>
              </a:rPr>
              <a:t>1</a:t>
            </a:r>
            <a:r>
              <a:rPr sz="3206" b="1" spc="-5" dirty="0">
                <a:latin typeface="宋体"/>
                <a:cs typeface="宋体"/>
              </a:rPr>
              <a:t>、线性移位寄存器</a:t>
            </a:r>
            <a:r>
              <a:rPr sz="3206" spc="-5" dirty="0">
                <a:latin typeface="宋体"/>
                <a:cs typeface="宋体"/>
              </a:rPr>
              <a:t>（</a:t>
            </a:r>
            <a:r>
              <a:rPr sz="3206" spc="-5" dirty="0">
                <a:latin typeface="Times New Roman"/>
                <a:cs typeface="Times New Roman"/>
              </a:rPr>
              <a:t>Linear Shift</a:t>
            </a:r>
            <a:r>
              <a:rPr sz="3206" dirty="0">
                <a:latin typeface="Times New Roman"/>
                <a:cs typeface="Times New Roman"/>
              </a:rPr>
              <a:t> </a:t>
            </a:r>
            <a:r>
              <a:rPr sz="3206" spc="-5" dirty="0">
                <a:latin typeface="Times New Roman"/>
                <a:cs typeface="Times New Roman"/>
              </a:rPr>
              <a:t>Registo</a:t>
            </a:r>
            <a:r>
              <a:rPr sz="3206" spc="-10" dirty="0">
                <a:latin typeface="Times New Roman"/>
                <a:cs typeface="Times New Roman"/>
              </a:rPr>
              <a:t>r</a:t>
            </a:r>
            <a:r>
              <a:rPr sz="3206" spc="-5" dirty="0">
                <a:latin typeface="宋体"/>
                <a:cs typeface="宋体"/>
              </a:rPr>
              <a:t>）</a:t>
            </a:r>
            <a:endParaRPr sz="3206">
              <a:latin typeface="宋体"/>
              <a:cs typeface="宋体"/>
            </a:endParaRPr>
          </a:p>
          <a:p>
            <a:pPr marL="12724">
              <a:lnSpc>
                <a:spcPts val="3697"/>
              </a:lnSpc>
              <a:spcBef>
                <a:spcPts val="391"/>
              </a:spcBef>
              <a:tabLst>
                <a:tab pos="1069463" algn="l"/>
              </a:tabLst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b="1" spc="-5" dirty="0">
                <a:latin typeface="宋体"/>
                <a:cs typeface="宋体"/>
              </a:rPr>
              <a:t>例</a:t>
            </a:r>
            <a:r>
              <a:rPr sz="2805" b="1" dirty="0">
                <a:latin typeface="Times New Roman"/>
                <a:cs typeface="Times New Roman"/>
              </a:rPr>
              <a:t>3	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增加运算，线性移位寄存器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9946" y="3810453"/>
            <a:ext cx="381707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714"/>
            <a:r>
              <a:rPr sz="2204" b="1" i="1" spc="-5" dirty="0">
                <a:latin typeface="Times New Roman"/>
                <a:cs typeface="Times New Roman"/>
              </a:rPr>
              <a:t>S</a:t>
            </a:r>
            <a:r>
              <a:rPr sz="2254" b="1" baseline="-22222" dirty="0">
                <a:latin typeface="Times New Roman"/>
                <a:cs typeface="Times New Roman"/>
              </a:rPr>
              <a:t>0</a:t>
            </a:r>
            <a:endParaRPr sz="2254" baseline="-22222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3360" y="3810453"/>
            <a:ext cx="381707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4714"/>
            <a:r>
              <a:rPr sz="2204" b="1" i="1" spc="-5" dirty="0">
                <a:latin typeface="Times New Roman"/>
                <a:cs typeface="Times New Roman"/>
              </a:rPr>
              <a:t>S</a:t>
            </a:r>
            <a:r>
              <a:rPr sz="2254" b="1" baseline="-22222" dirty="0">
                <a:latin typeface="Times New Roman"/>
                <a:cs typeface="Times New Roman"/>
              </a:rPr>
              <a:t>1</a:t>
            </a:r>
            <a:endParaRPr sz="2254" baseline="-22222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7505" y="3810453"/>
            <a:ext cx="534390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079"/>
            <a:r>
              <a:rPr sz="3306" b="1" i="1" spc="-7" baseline="15151" dirty="0">
                <a:latin typeface="Times New Roman"/>
                <a:cs typeface="Times New Roman"/>
              </a:rPr>
              <a:t>S</a:t>
            </a:r>
            <a:r>
              <a:rPr sz="1503" b="1" i="1" dirty="0">
                <a:latin typeface="Times New Roman"/>
                <a:cs typeface="Times New Roman"/>
              </a:rPr>
              <a:t>n</a:t>
            </a:r>
            <a:r>
              <a:rPr sz="1503" b="1" spc="-5" dirty="0">
                <a:latin typeface="Times New Roman"/>
                <a:cs typeface="Times New Roman"/>
              </a:rPr>
              <a:t>-2</a:t>
            </a:r>
            <a:endParaRPr sz="1503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3589" y="3810453"/>
            <a:ext cx="610731" cy="339824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267"/>
            <a:r>
              <a:rPr sz="3306" b="1" i="1" spc="-7" baseline="15151" dirty="0">
                <a:latin typeface="Times New Roman"/>
                <a:cs typeface="Times New Roman"/>
              </a:rPr>
              <a:t>S</a:t>
            </a:r>
            <a:r>
              <a:rPr sz="1503" b="1" i="1" dirty="0">
                <a:latin typeface="Times New Roman"/>
                <a:cs typeface="Times New Roman"/>
              </a:rPr>
              <a:t>n</a:t>
            </a:r>
            <a:r>
              <a:rPr sz="1503" b="1" spc="-5" dirty="0">
                <a:latin typeface="宋体"/>
                <a:cs typeface="宋体"/>
              </a:rPr>
              <a:t>－</a:t>
            </a:r>
            <a:r>
              <a:rPr sz="1503" b="1" dirty="0">
                <a:latin typeface="Times New Roman"/>
                <a:cs typeface="Times New Roman"/>
              </a:rPr>
              <a:t>1</a:t>
            </a:r>
            <a:endParaRPr sz="150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11894" y="4153989"/>
            <a:ext cx="381707" cy="76341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187" y="28193"/>
                </a:moveTo>
                <a:lnTo>
                  <a:pt x="76187" y="0"/>
                </a:lnTo>
                <a:lnTo>
                  <a:pt x="0" y="38100"/>
                </a:lnTo>
                <a:lnTo>
                  <a:pt x="63233" y="69721"/>
                </a:lnTo>
                <a:lnTo>
                  <a:pt x="63233" y="28193"/>
                </a:lnTo>
                <a:lnTo>
                  <a:pt x="76187" y="28193"/>
                </a:lnTo>
                <a:close/>
              </a:path>
              <a:path w="381000" h="76200">
                <a:moveTo>
                  <a:pt x="380987" y="47243"/>
                </a:moveTo>
                <a:lnTo>
                  <a:pt x="380987" y="28193"/>
                </a:lnTo>
                <a:lnTo>
                  <a:pt x="63233" y="28193"/>
                </a:lnTo>
                <a:lnTo>
                  <a:pt x="63233" y="47243"/>
                </a:lnTo>
                <a:lnTo>
                  <a:pt x="380987" y="47243"/>
                </a:lnTo>
                <a:close/>
              </a:path>
              <a:path w="381000" h="76200">
                <a:moveTo>
                  <a:pt x="76187" y="76200"/>
                </a:moveTo>
                <a:lnTo>
                  <a:pt x="76187" y="47243"/>
                </a:lnTo>
                <a:lnTo>
                  <a:pt x="63233" y="47243"/>
                </a:lnTo>
                <a:lnTo>
                  <a:pt x="63233" y="69721"/>
                </a:lnTo>
                <a:lnTo>
                  <a:pt x="76187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8" name="object 8"/>
          <p:cNvSpPr/>
          <p:nvPr/>
        </p:nvSpPr>
        <p:spPr>
          <a:xfrm>
            <a:off x="3885067" y="4153989"/>
            <a:ext cx="992438" cy="76341"/>
          </a:xfrm>
          <a:custGeom>
            <a:avLst/>
            <a:gdLst/>
            <a:ahLst/>
            <a:cxnLst/>
            <a:rect l="l" t="t" r="r" b="b"/>
            <a:pathLst>
              <a:path w="990600" h="76200">
                <a:moveTo>
                  <a:pt x="990600" y="47243"/>
                </a:moveTo>
                <a:lnTo>
                  <a:pt x="990600" y="28193"/>
                </a:lnTo>
                <a:lnTo>
                  <a:pt x="914400" y="28193"/>
                </a:lnTo>
                <a:lnTo>
                  <a:pt x="914400" y="47243"/>
                </a:lnTo>
                <a:lnTo>
                  <a:pt x="990600" y="47243"/>
                </a:lnTo>
                <a:close/>
              </a:path>
              <a:path w="990600" h="76200">
                <a:moveTo>
                  <a:pt x="857250" y="47243"/>
                </a:moveTo>
                <a:lnTo>
                  <a:pt x="857250" y="28193"/>
                </a:lnTo>
                <a:lnTo>
                  <a:pt x="781050" y="28193"/>
                </a:lnTo>
                <a:lnTo>
                  <a:pt x="781050" y="47243"/>
                </a:lnTo>
                <a:lnTo>
                  <a:pt x="857250" y="47243"/>
                </a:lnTo>
                <a:close/>
              </a:path>
              <a:path w="990600" h="76200">
                <a:moveTo>
                  <a:pt x="723900" y="47243"/>
                </a:moveTo>
                <a:lnTo>
                  <a:pt x="723900" y="28193"/>
                </a:lnTo>
                <a:lnTo>
                  <a:pt x="647700" y="28193"/>
                </a:lnTo>
                <a:lnTo>
                  <a:pt x="647700" y="47243"/>
                </a:lnTo>
                <a:lnTo>
                  <a:pt x="723900" y="47243"/>
                </a:lnTo>
                <a:close/>
              </a:path>
              <a:path w="990600" h="76200">
                <a:moveTo>
                  <a:pt x="590550" y="47243"/>
                </a:moveTo>
                <a:lnTo>
                  <a:pt x="590550" y="28193"/>
                </a:lnTo>
                <a:lnTo>
                  <a:pt x="514350" y="28193"/>
                </a:lnTo>
                <a:lnTo>
                  <a:pt x="514350" y="47243"/>
                </a:lnTo>
                <a:lnTo>
                  <a:pt x="590550" y="47243"/>
                </a:lnTo>
                <a:close/>
              </a:path>
              <a:path w="990600" h="76200">
                <a:moveTo>
                  <a:pt x="457200" y="47243"/>
                </a:moveTo>
                <a:lnTo>
                  <a:pt x="457200" y="28193"/>
                </a:lnTo>
                <a:lnTo>
                  <a:pt x="381000" y="28193"/>
                </a:lnTo>
                <a:lnTo>
                  <a:pt x="381000" y="47243"/>
                </a:lnTo>
                <a:lnTo>
                  <a:pt x="457200" y="47243"/>
                </a:lnTo>
                <a:close/>
              </a:path>
              <a:path w="990600" h="76200">
                <a:moveTo>
                  <a:pt x="323850" y="47243"/>
                </a:moveTo>
                <a:lnTo>
                  <a:pt x="323850" y="28193"/>
                </a:lnTo>
                <a:lnTo>
                  <a:pt x="247650" y="28193"/>
                </a:lnTo>
                <a:lnTo>
                  <a:pt x="247650" y="47243"/>
                </a:lnTo>
                <a:lnTo>
                  <a:pt x="323850" y="47243"/>
                </a:lnTo>
                <a:close/>
              </a:path>
              <a:path w="990600" h="76200">
                <a:moveTo>
                  <a:pt x="190500" y="47243"/>
                </a:moveTo>
                <a:lnTo>
                  <a:pt x="190500" y="28193"/>
                </a:lnTo>
                <a:lnTo>
                  <a:pt x="114300" y="28193"/>
                </a:lnTo>
                <a:lnTo>
                  <a:pt x="114300" y="47243"/>
                </a:lnTo>
                <a:lnTo>
                  <a:pt x="190500" y="47243"/>
                </a:lnTo>
                <a:close/>
              </a:path>
              <a:path w="990600" h="76200">
                <a:moveTo>
                  <a:pt x="76200" y="76200"/>
                </a:moveTo>
                <a:lnTo>
                  <a:pt x="76200" y="0"/>
                </a:lnTo>
                <a:lnTo>
                  <a:pt x="0" y="3810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9" name="object 9"/>
          <p:cNvSpPr/>
          <p:nvPr/>
        </p:nvSpPr>
        <p:spPr>
          <a:xfrm>
            <a:off x="3121653" y="4153989"/>
            <a:ext cx="381707" cy="76341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200" y="28193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193"/>
                </a:lnTo>
                <a:lnTo>
                  <a:pt x="76200" y="28193"/>
                </a:lnTo>
                <a:close/>
              </a:path>
              <a:path w="381000" h="76200">
                <a:moveTo>
                  <a:pt x="381000" y="47243"/>
                </a:moveTo>
                <a:lnTo>
                  <a:pt x="381000" y="28193"/>
                </a:lnTo>
                <a:lnTo>
                  <a:pt x="63246" y="28193"/>
                </a:lnTo>
                <a:lnTo>
                  <a:pt x="63246" y="47243"/>
                </a:lnTo>
                <a:lnTo>
                  <a:pt x="381000" y="47243"/>
                </a:lnTo>
                <a:close/>
              </a:path>
              <a:path w="381000" h="76200">
                <a:moveTo>
                  <a:pt x="76200" y="76200"/>
                </a:moveTo>
                <a:lnTo>
                  <a:pt x="76200" y="47243"/>
                </a:lnTo>
                <a:lnTo>
                  <a:pt x="63246" y="4724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0" name="object 10"/>
          <p:cNvSpPr/>
          <p:nvPr/>
        </p:nvSpPr>
        <p:spPr>
          <a:xfrm>
            <a:off x="6404320" y="4153989"/>
            <a:ext cx="610731" cy="76341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28193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193"/>
                </a:lnTo>
                <a:lnTo>
                  <a:pt x="76200" y="28193"/>
                </a:lnTo>
                <a:close/>
              </a:path>
              <a:path w="609600" h="76200">
                <a:moveTo>
                  <a:pt x="609600" y="47243"/>
                </a:moveTo>
                <a:lnTo>
                  <a:pt x="609600" y="28193"/>
                </a:lnTo>
                <a:lnTo>
                  <a:pt x="63246" y="28193"/>
                </a:lnTo>
                <a:lnTo>
                  <a:pt x="63246" y="47243"/>
                </a:lnTo>
                <a:lnTo>
                  <a:pt x="609600" y="47243"/>
                </a:lnTo>
                <a:close/>
              </a:path>
              <a:path w="609600" h="76200">
                <a:moveTo>
                  <a:pt x="76200" y="76200"/>
                </a:moveTo>
                <a:lnTo>
                  <a:pt x="76200" y="47243"/>
                </a:lnTo>
                <a:lnTo>
                  <a:pt x="63246" y="4724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1" name="object 11"/>
          <p:cNvSpPr txBox="1"/>
          <p:nvPr/>
        </p:nvSpPr>
        <p:spPr>
          <a:xfrm>
            <a:off x="7171058" y="3887691"/>
            <a:ext cx="536934" cy="308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2385"/>
              </a:lnSpc>
            </a:pPr>
            <a:r>
              <a:rPr sz="2004" b="1" dirty="0">
                <a:latin typeface="宋体"/>
                <a:cs typeface="宋体"/>
              </a:rPr>
              <a:t>输入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4484" y="4269396"/>
            <a:ext cx="536934" cy="308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2385"/>
              </a:lnSpc>
            </a:pPr>
            <a:r>
              <a:rPr sz="2004" b="1" dirty="0">
                <a:latin typeface="宋体"/>
                <a:cs typeface="宋体"/>
              </a:rPr>
              <a:t>输出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29215" y="4153989"/>
            <a:ext cx="610731" cy="76341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28193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193"/>
                </a:lnTo>
                <a:lnTo>
                  <a:pt x="76200" y="28193"/>
                </a:lnTo>
                <a:close/>
              </a:path>
              <a:path w="609600" h="76200">
                <a:moveTo>
                  <a:pt x="609600" y="47243"/>
                </a:moveTo>
                <a:lnTo>
                  <a:pt x="609600" y="28193"/>
                </a:lnTo>
                <a:lnTo>
                  <a:pt x="63246" y="28193"/>
                </a:lnTo>
                <a:lnTo>
                  <a:pt x="63246" y="47243"/>
                </a:lnTo>
                <a:lnTo>
                  <a:pt x="609600" y="47243"/>
                </a:lnTo>
                <a:close/>
              </a:path>
              <a:path w="609600" h="76200">
                <a:moveTo>
                  <a:pt x="76200" y="76200"/>
                </a:moveTo>
                <a:lnTo>
                  <a:pt x="76200" y="47243"/>
                </a:lnTo>
                <a:lnTo>
                  <a:pt x="63246" y="4724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4" name="object 14"/>
          <p:cNvSpPr/>
          <p:nvPr/>
        </p:nvSpPr>
        <p:spPr>
          <a:xfrm>
            <a:off x="2854459" y="4421184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3048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304800">
                <a:moveTo>
                  <a:pt x="47243" y="3048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5" name="object 15"/>
          <p:cNvSpPr/>
          <p:nvPr/>
        </p:nvSpPr>
        <p:spPr>
          <a:xfrm>
            <a:off x="3617872" y="4421184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3048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304800">
                <a:moveTo>
                  <a:pt x="47243" y="3048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6" name="object 16"/>
          <p:cNvSpPr/>
          <p:nvPr/>
        </p:nvSpPr>
        <p:spPr>
          <a:xfrm>
            <a:off x="5068358" y="4421184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199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199"/>
                </a:lnTo>
                <a:close/>
              </a:path>
              <a:path w="76200" h="3048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304800">
                <a:moveTo>
                  <a:pt x="47243" y="3048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7" name="object 17"/>
          <p:cNvSpPr/>
          <p:nvPr/>
        </p:nvSpPr>
        <p:spPr>
          <a:xfrm>
            <a:off x="6137126" y="4421184"/>
            <a:ext cx="76341" cy="305365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4" y="76200"/>
                </a:lnTo>
                <a:lnTo>
                  <a:pt x="28194" y="63246"/>
                </a:lnTo>
                <a:lnTo>
                  <a:pt x="47244" y="63246"/>
                </a:lnTo>
                <a:lnTo>
                  <a:pt x="47244" y="76200"/>
                </a:lnTo>
                <a:lnTo>
                  <a:pt x="76200" y="76200"/>
                </a:lnTo>
                <a:close/>
              </a:path>
              <a:path w="76200" h="304800">
                <a:moveTo>
                  <a:pt x="47244" y="76200"/>
                </a:moveTo>
                <a:lnTo>
                  <a:pt x="47244" y="63246"/>
                </a:lnTo>
                <a:lnTo>
                  <a:pt x="28194" y="63246"/>
                </a:lnTo>
                <a:lnTo>
                  <a:pt x="28194" y="76200"/>
                </a:lnTo>
                <a:lnTo>
                  <a:pt x="47244" y="76200"/>
                </a:lnTo>
                <a:close/>
              </a:path>
              <a:path w="76200" h="304800">
                <a:moveTo>
                  <a:pt x="47244" y="304800"/>
                </a:moveTo>
                <a:lnTo>
                  <a:pt x="47244" y="76200"/>
                </a:lnTo>
                <a:lnTo>
                  <a:pt x="28194" y="76200"/>
                </a:lnTo>
                <a:lnTo>
                  <a:pt x="28194" y="304800"/>
                </a:lnTo>
                <a:lnTo>
                  <a:pt x="4724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8" name="object 18"/>
          <p:cNvSpPr/>
          <p:nvPr/>
        </p:nvSpPr>
        <p:spPr>
          <a:xfrm>
            <a:off x="2892629" y="4726549"/>
            <a:ext cx="4198776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8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9" name="object 19"/>
          <p:cNvSpPr txBox="1"/>
          <p:nvPr/>
        </p:nvSpPr>
        <p:spPr>
          <a:xfrm>
            <a:off x="7171058" y="4406812"/>
            <a:ext cx="536934" cy="61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 marR="5090"/>
            <a:r>
              <a:rPr sz="2004" b="1" dirty="0">
                <a:latin typeface="宋体"/>
                <a:cs typeface="宋体"/>
              </a:rPr>
              <a:t>移位 脉冲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15052" y="3283696"/>
            <a:ext cx="9543" cy="908462"/>
          </a:xfrm>
          <a:custGeom>
            <a:avLst/>
            <a:gdLst/>
            <a:ahLst/>
            <a:cxnLst/>
            <a:rect l="l" t="t" r="r" b="b"/>
            <a:pathLst>
              <a:path w="9525" h="906779">
                <a:moveTo>
                  <a:pt x="9144" y="0"/>
                </a:moveTo>
                <a:lnTo>
                  <a:pt x="0" y="90678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1" name="object 21"/>
          <p:cNvSpPr/>
          <p:nvPr/>
        </p:nvSpPr>
        <p:spPr>
          <a:xfrm>
            <a:off x="3312507" y="3428745"/>
            <a:ext cx="76341" cy="763414"/>
          </a:xfrm>
          <a:custGeom>
            <a:avLst/>
            <a:gdLst/>
            <a:ahLst/>
            <a:cxnLst/>
            <a:rect l="l" t="t" r="r" b="b"/>
            <a:pathLst>
              <a:path w="76200" h="7620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7620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762000">
                <a:moveTo>
                  <a:pt x="47243" y="7620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762000"/>
                </a:lnTo>
                <a:lnTo>
                  <a:pt x="47243" y="762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2" name="object 22"/>
          <p:cNvSpPr txBox="1"/>
          <p:nvPr/>
        </p:nvSpPr>
        <p:spPr>
          <a:xfrm>
            <a:off x="3124956" y="3099170"/>
            <a:ext cx="2752743" cy="488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3757"/>
              </a:lnSpc>
              <a:tabLst>
                <a:tab pos="2332333" algn="l"/>
              </a:tabLst>
            </a:pPr>
            <a:r>
              <a:rPr sz="3206" spc="-5" dirty="0">
                <a:latin typeface="宋体"/>
                <a:cs typeface="宋体"/>
              </a:rPr>
              <a:t>⊕	⊕</a:t>
            </a:r>
            <a:endParaRPr sz="3206">
              <a:latin typeface="宋体"/>
              <a:cs typeface="宋体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  <p:sp>
        <p:nvSpPr>
          <p:cNvPr id="24" name="object 24"/>
          <p:cNvSpPr/>
          <p:nvPr/>
        </p:nvSpPr>
        <p:spPr>
          <a:xfrm>
            <a:off x="5615726" y="3428745"/>
            <a:ext cx="76341" cy="763414"/>
          </a:xfrm>
          <a:custGeom>
            <a:avLst/>
            <a:gdLst/>
            <a:ahLst/>
            <a:cxnLst/>
            <a:rect l="l" t="t" r="r" b="b"/>
            <a:pathLst>
              <a:path w="76200" h="7620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81" y="76200"/>
                </a:lnTo>
                <a:lnTo>
                  <a:pt x="28181" y="63246"/>
                </a:lnTo>
                <a:lnTo>
                  <a:pt x="47231" y="63246"/>
                </a:lnTo>
                <a:lnTo>
                  <a:pt x="47231" y="76200"/>
                </a:lnTo>
                <a:lnTo>
                  <a:pt x="76200" y="76200"/>
                </a:lnTo>
                <a:close/>
              </a:path>
              <a:path w="76200" h="762000">
                <a:moveTo>
                  <a:pt x="47231" y="76200"/>
                </a:moveTo>
                <a:lnTo>
                  <a:pt x="47231" y="63246"/>
                </a:lnTo>
                <a:lnTo>
                  <a:pt x="28181" y="63246"/>
                </a:lnTo>
                <a:lnTo>
                  <a:pt x="28181" y="76200"/>
                </a:lnTo>
                <a:lnTo>
                  <a:pt x="47231" y="76200"/>
                </a:lnTo>
                <a:close/>
              </a:path>
              <a:path w="76200" h="762000">
                <a:moveTo>
                  <a:pt x="47231" y="762000"/>
                </a:moveTo>
                <a:lnTo>
                  <a:pt x="47231" y="76200"/>
                </a:lnTo>
                <a:lnTo>
                  <a:pt x="28181" y="76200"/>
                </a:lnTo>
                <a:lnTo>
                  <a:pt x="28181" y="762000"/>
                </a:lnTo>
                <a:lnTo>
                  <a:pt x="47231" y="762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5" name="object 25"/>
          <p:cNvSpPr/>
          <p:nvPr/>
        </p:nvSpPr>
        <p:spPr>
          <a:xfrm>
            <a:off x="2480386" y="3283696"/>
            <a:ext cx="0" cy="938999"/>
          </a:xfrm>
          <a:custGeom>
            <a:avLst/>
            <a:gdLst/>
            <a:ahLst/>
            <a:cxnLst/>
            <a:rect l="l" t="t" r="r" b="b"/>
            <a:pathLst>
              <a:path h="937260">
                <a:moveTo>
                  <a:pt x="0" y="0"/>
                </a:moveTo>
                <a:lnTo>
                  <a:pt x="0" y="93726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6" name="object 26"/>
          <p:cNvSpPr/>
          <p:nvPr/>
        </p:nvSpPr>
        <p:spPr>
          <a:xfrm>
            <a:off x="3417094" y="3245526"/>
            <a:ext cx="2165550" cy="76341"/>
          </a:xfrm>
          <a:custGeom>
            <a:avLst/>
            <a:gdLst/>
            <a:ahLst/>
            <a:cxnLst/>
            <a:rect l="l" t="t" r="r" b="b"/>
            <a:pathLst>
              <a:path w="2161540" h="76200">
                <a:moveTo>
                  <a:pt x="2097786" y="48006"/>
                </a:moveTo>
                <a:lnTo>
                  <a:pt x="2097786" y="28956"/>
                </a:lnTo>
                <a:lnTo>
                  <a:pt x="0" y="28956"/>
                </a:lnTo>
                <a:lnTo>
                  <a:pt x="0" y="48006"/>
                </a:lnTo>
                <a:lnTo>
                  <a:pt x="2097786" y="48006"/>
                </a:lnTo>
                <a:close/>
              </a:path>
              <a:path w="2161540" h="76200">
                <a:moveTo>
                  <a:pt x="2161032" y="38100"/>
                </a:moveTo>
                <a:lnTo>
                  <a:pt x="2084832" y="0"/>
                </a:lnTo>
                <a:lnTo>
                  <a:pt x="2084832" y="28956"/>
                </a:lnTo>
                <a:lnTo>
                  <a:pt x="2097786" y="28956"/>
                </a:lnTo>
                <a:lnTo>
                  <a:pt x="2097786" y="69723"/>
                </a:lnTo>
                <a:lnTo>
                  <a:pt x="2161032" y="38100"/>
                </a:lnTo>
                <a:close/>
              </a:path>
              <a:path w="2161540" h="76200">
                <a:moveTo>
                  <a:pt x="2097786" y="69723"/>
                </a:moveTo>
                <a:lnTo>
                  <a:pt x="2097786" y="48006"/>
                </a:lnTo>
                <a:lnTo>
                  <a:pt x="2084832" y="48006"/>
                </a:lnTo>
                <a:lnTo>
                  <a:pt x="2084832" y="76200"/>
                </a:lnTo>
                <a:lnTo>
                  <a:pt x="2097786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7" name="object 27"/>
          <p:cNvSpPr/>
          <p:nvPr/>
        </p:nvSpPr>
        <p:spPr>
          <a:xfrm>
            <a:off x="5726409" y="3245526"/>
            <a:ext cx="1297803" cy="76341"/>
          </a:xfrm>
          <a:custGeom>
            <a:avLst/>
            <a:gdLst/>
            <a:ahLst/>
            <a:cxnLst/>
            <a:rect l="l" t="t" r="r" b="b"/>
            <a:pathLst>
              <a:path w="1295400" h="76200">
                <a:moveTo>
                  <a:pt x="1232153" y="48006"/>
                </a:moveTo>
                <a:lnTo>
                  <a:pt x="1232153" y="28956"/>
                </a:lnTo>
                <a:lnTo>
                  <a:pt x="0" y="28956"/>
                </a:lnTo>
                <a:lnTo>
                  <a:pt x="0" y="48006"/>
                </a:lnTo>
                <a:lnTo>
                  <a:pt x="1232153" y="48006"/>
                </a:lnTo>
                <a:close/>
              </a:path>
              <a:path w="1295400" h="76200">
                <a:moveTo>
                  <a:pt x="1295400" y="38100"/>
                </a:moveTo>
                <a:lnTo>
                  <a:pt x="1219200" y="0"/>
                </a:lnTo>
                <a:lnTo>
                  <a:pt x="1219200" y="28956"/>
                </a:lnTo>
                <a:lnTo>
                  <a:pt x="1232153" y="28956"/>
                </a:lnTo>
                <a:lnTo>
                  <a:pt x="1232153" y="69723"/>
                </a:lnTo>
                <a:lnTo>
                  <a:pt x="1295400" y="38100"/>
                </a:lnTo>
                <a:close/>
              </a:path>
              <a:path w="1295400" h="76200">
                <a:moveTo>
                  <a:pt x="1232153" y="69723"/>
                </a:moveTo>
                <a:lnTo>
                  <a:pt x="1232153" y="48006"/>
                </a:lnTo>
                <a:lnTo>
                  <a:pt x="1219200" y="48006"/>
                </a:lnTo>
                <a:lnTo>
                  <a:pt x="1219200" y="76200"/>
                </a:lnTo>
                <a:lnTo>
                  <a:pt x="12321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8" name="object 28"/>
          <p:cNvSpPr/>
          <p:nvPr/>
        </p:nvSpPr>
        <p:spPr>
          <a:xfrm>
            <a:off x="2480386" y="3245526"/>
            <a:ext cx="793950" cy="76341"/>
          </a:xfrm>
          <a:custGeom>
            <a:avLst/>
            <a:gdLst/>
            <a:ahLst/>
            <a:cxnLst/>
            <a:rect l="l" t="t" r="r" b="b"/>
            <a:pathLst>
              <a:path w="792479" h="76200">
                <a:moveTo>
                  <a:pt x="729234" y="48006"/>
                </a:moveTo>
                <a:lnTo>
                  <a:pt x="729234" y="28956"/>
                </a:lnTo>
                <a:lnTo>
                  <a:pt x="0" y="28956"/>
                </a:lnTo>
                <a:lnTo>
                  <a:pt x="0" y="48006"/>
                </a:lnTo>
                <a:lnTo>
                  <a:pt x="729234" y="48006"/>
                </a:lnTo>
                <a:close/>
              </a:path>
              <a:path w="792479" h="76200">
                <a:moveTo>
                  <a:pt x="792480" y="38100"/>
                </a:moveTo>
                <a:lnTo>
                  <a:pt x="716280" y="0"/>
                </a:lnTo>
                <a:lnTo>
                  <a:pt x="716280" y="28956"/>
                </a:lnTo>
                <a:lnTo>
                  <a:pt x="729234" y="28956"/>
                </a:lnTo>
                <a:lnTo>
                  <a:pt x="729234" y="69723"/>
                </a:lnTo>
                <a:lnTo>
                  <a:pt x="792480" y="38100"/>
                </a:lnTo>
                <a:close/>
              </a:path>
              <a:path w="792479" h="76200">
                <a:moveTo>
                  <a:pt x="729234" y="69723"/>
                </a:moveTo>
                <a:lnTo>
                  <a:pt x="729234" y="48006"/>
                </a:lnTo>
                <a:lnTo>
                  <a:pt x="716280" y="48006"/>
                </a:lnTo>
                <a:lnTo>
                  <a:pt x="716280" y="76200"/>
                </a:lnTo>
                <a:lnTo>
                  <a:pt x="729234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9" name="object 29"/>
          <p:cNvSpPr/>
          <p:nvPr/>
        </p:nvSpPr>
        <p:spPr>
          <a:xfrm>
            <a:off x="2191052" y="2851604"/>
            <a:ext cx="5049982" cy="793314"/>
          </a:xfrm>
          <a:custGeom>
            <a:avLst/>
            <a:gdLst/>
            <a:ahLst/>
            <a:cxnLst/>
            <a:rect l="l" t="t" r="r" b="b"/>
            <a:pathLst>
              <a:path w="5040630" h="791845">
                <a:moveTo>
                  <a:pt x="0" y="0"/>
                </a:moveTo>
                <a:lnTo>
                  <a:pt x="0" y="791717"/>
                </a:lnTo>
                <a:lnTo>
                  <a:pt x="5040629" y="791717"/>
                </a:lnTo>
                <a:lnTo>
                  <a:pt x="5040629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0" name="object 30"/>
          <p:cNvSpPr txBox="1"/>
          <p:nvPr/>
        </p:nvSpPr>
        <p:spPr>
          <a:xfrm>
            <a:off x="4002891" y="2928843"/>
            <a:ext cx="1049694" cy="308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2385"/>
              </a:lnSpc>
            </a:pPr>
            <a:r>
              <a:rPr sz="2004" b="1" dirty="0">
                <a:latin typeface="宋体"/>
                <a:cs typeface="宋体"/>
              </a:rPr>
              <a:t>运算部分</a:t>
            </a:r>
            <a:endParaRPr sz="2004">
              <a:latin typeface="宋体"/>
              <a:cs typeface="宋体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25</a:t>
            </a:fld>
            <a:endParaRPr spc="-5" dirty="0"/>
          </a:p>
        </p:txBody>
      </p:sp>
      <p:sp>
        <p:nvSpPr>
          <p:cNvPr id="31" name="object 31"/>
          <p:cNvSpPr txBox="1"/>
          <p:nvPr/>
        </p:nvSpPr>
        <p:spPr>
          <a:xfrm>
            <a:off x="3929626" y="4912190"/>
            <a:ext cx="1305437" cy="308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2385"/>
              </a:lnSpc>
            </a:pPr>
            <a:r>
              <a:rPr sz="2004" b="1" dirty="0">
                <a:latin typeface="宋体"/>
                <a:cs typeface="宋体"/>
              </a:rPr>
              <a:t>移位寄存器</a:t>
            </a:r>
            <a:endParaRPr sz="2004">
              <a:latin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776466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313" y="1714959"/>
            <a:ext cx="7748649" cy="10467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spc="-5" dirty="0">
                <a:latin typeface="Times New Roman"/>
                <a:cs typeface="Times New Roman"/>
              </a:rPr>
              <a:t>1</a:t>
            </a:r>
            <a:r>
              <a:rPr sz="3206" b="1" spc="-5" dirty="0">
                <a:latin typeface="宋体"/>
                <a:cs typeface="宋体"/>
              </a:rPr>
              <a:t>、线性移位寄存器</a:t>
            </a:r>
            <a:r>
              <a:rPr sz="3206" spc="-5" dirty="0">
                <a:latin typeface="宋体"/>
                <a:cs typeface="宋体"/>
              </a:rPr>
              <a:t>（</a:t>
            </a:r>
            <a:r>
              <a:rPr sz="3206" spc="-5" dirty="0">
                <a:latin typeface="Times New Roman"/>
                <a:cs typeface="Times New Roman"/>
              </a:rPr>
              <a:t>Linear Shift</a:t>
            </a:r>
            <a:r>
              <a:rPr sz="3206" dirty="0">
                <a:latin typeface="Times New Roman"/>
                <a:cs typeface="Times New Roman"/>
              </a:rPr>
              <a:t> </a:t>
            </a:r>
            <a:r>
              <a:rPr sz="3206" spc="-5" dirty="0">
                <a:latin typeface="Times New Roman"/>
                <a:cs typeface="Times New Roman"/>
              </a:rPr>
              <a:t>Registo</a:t>
            </a:r>
            <a:r>
              <a:rPr sz="3206" spc="-10" dirty="0">
                <a:latin typeface="Times New Roman"/>
                <a:cs typeface="Times New Roman"/>
              </a:rPr>
              <a:t>r</a:t>
            </a:r>
            <a:r>
              <a:rPr sz="3206" spc="-5" dirty="0">
                <a:latin typeface="宋体"/>
                <a:cs typeface="宋体"/>
              </a:rPr>
              <a:t>）</a:t>
            </a:r>
            <a:endParaRPr sz="3206">
              <a:latin typeface="宋体"/>
              <a:cs typeface="宋体"/>
            </a:endParaRPr>
          </a:p>
          <a:p>
            <a:pPr marL="12724">
              <a:lnSpc>
                <a:spcPts val="3697"/>
              </a:lnSpc>
              <a:spcBef>
                <a:spcPts val="566"/>
              </a:spcBef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宋体"/>
                <a:cs typeface="宋体"/>
              </a:rPr>
              <a:t>一般模型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58239" y="3428746"/>
            <a:ext cx="4046093" cy="432458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5598"/>
            <a:r>
              <a:rPr sz="2805" b="1" i="1" spc="-5" dirty="0">
                <a:latin typeface="Times New Roman"/>
                <a:cs typeface="Times New Roman"/>
              </a:rPr>
              <a:t>F</a:t>
            </a:r>
            <a:r>
              <a:rPr sz="2805" b="1" dirty="0">
                <a:latin typeface="Times New Roman"/>
                <a:cs typeface="Times New Roman"/>
              </a:rPr>
              <a:t>(</a:t>
            </a:r>
            <a:r>
              <a:rPr sz="2805" b="1" i="1" spc="-5" dirty="0">
                <a:latin typeface="Times New Roman"/>
                <a:cs typeface="Times New Roman"/>
              </a:rPr>
              <a:t>s</a:t>
            </a:r>
            <a:r>
              <a:rPr sz="2855" b="1" baseline="-20467" dirty="0">
                <a:latin typeface="Times New Roman"/>
                <a:cs typeface="Times New Roman"/>
              </a:rPr>
              <a:t>0</a:t>
            </a:r>
            <a:r>
              <a:rPr sz="2805" b="1" spc="-10" dirty="0">
                <a:latin typeface="Times New Roman"/>
                <a:cs typeface="Times New Roman"/>
              </a:rPr>
              <a:t>,</a:t>
            </a:r>
            <a:r>
              <a:rPr sz="2805" b="1" i="1" dirty="0">
                <a:latin typeface="Times New Roman"/>
                <a:cs typeface="Times New Roman"/>
              </a:rPr>
              <a:t>s</a:t>
            </a:r>
            <a:r>
              <a:rPr sz="2855" b="1" spc="-7" baseline="-20467" dirty="0">
                <a:latin typeface="Times New Roman"/>
                <a:cs typeface="Times New Roman"/>
              </a:rPr>
              <a:t>1</a:t>
            </a:r>
            <a:r>
              <a:rPr sz="2805" b="1" spc="-5" dirty="0">
                <a:latin typeface="Times New Roman"/>
                <a:cs typeface="Times New Roman"/>
              </a:rPr>
              <a:t>,…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i="1" dirty="0">
                <a:latin typeface="Times New Roman"/>
                <a:cs typeface="Times New Roman"/>
              </a:rPr>
              <a:t>s</a:t>
            </a:r>
            <a:r>
              <a:rPr sz="2855" b="1" i="1" spc="-7" baseline="-20467" dirty="0">
                <a:latin typeface="Times New Roman"/>
                <a:cs typeface="Times New Roman"/>
              </a:rPr>
              <a:t>n</a:t>
            </a:r>
            <a:r>
              <a:rPr sz="2855" b="1" spc="-7" baseline="-20467" dirty="0">
                <a:latin typeface="宋体"/>
                <a:cs typeface="宋体"/>
              </a:rPr>
              <a:t>－</a:t>
            </a:r>
            <a:r>
              <a:rPr sz="2855" b="1" baseline="-20467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Times New Roman"/>
                <a:cs typeface="Times New Roman"/>
              </a:rPr>
              <a:t>)</a:t>
            </a:r>
            <a:endParaRPr sz="2805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39946" y="4573866"/>
            <a:ext cx="381707" cy="610731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0" y="0"/>
                </a:moveTo>
                <a:lnTo>
                  <a:pt x="0" y="609600"/>
                </a:lnTo>
                <a:lnTo>
                  <a:pt x="381000" y="609600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5" name="object 5"/>
          <p:cNvSpPr/>
          <p:nvPr/>
        </p:nvSpPr>
        <p:spPr>
          <a:xfrm>
            <a:off x="2739946" y="4573866"/>
            <a:ext cx="381707" cy="610731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0" y="0"/>
                </a:moveTo>
                <a:lnTo>
                  <a:pt x="0" y="609600"/>
                </a:lnTo>
                <a:lnTo>
                  <a:pt x="381000" y="609600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6" name="object 6"/>
          <p:cNvSpPr txBox="1"/>
          <p:nvPr/>
        </p:nvSpPr>
        <p:spPr>
          <a:xfrm>
            <a:off x="2792107" y="4573867"/>
            <a:ext cx="1092954" cy="3398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tabLst>
                <a:tab pos="775536" algn="l"/>
              </a:tabLst>
            </a:pPr>
            <a:r>
              <a:rPr sz="2204" b="1" i="1" spc="-5" dirty="0">
                <a:latin typeface="Times New Roman"/>
                <a:cs typeface="Times New Roman"/>
              </a:rPr>
              <a:t>S</a:t>
            </a:r>
            <a:r>
              <a:rPr sz="2254" b="1" baseline="-22222" dirty="0">
                <a:latin typeface="Times New Roman"/>
                <a:cs typeface="Times New Roman"/>
              </a:rPr>
              <a:t>0	</a:t>
            </a:r>
            <a:r>
              <a:rPr sz="2204" b="1" i="1" spc="-5" dirty="0">
                <a:latin typeface="Times New Roman"/>
                <a:cs typeface="Times New Roman"/>
              </a:rPr>
              <a:t>S</a:t>
            </a:r>
            <a:r>
              <a:rPr sz="2254" b="1" baseline="-22222" dirty="0">
                <a:latin typeface="Times New Roman"/>
                <a:cs typeface="Times New Roman"/>
              </a:rPr>
              <a:t>1</a:t>
            </a:r>
            <a:endParaRPr sz="2254" baseline="-2222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7505" y="4573866"/>
            <a:ext cx="534390" cy="610731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0"/>
                </a:moveTo>
                <a:lnTo>
                  <a:pt x="0" y="609600"/>
                </a:lnTo>
                <a:lnTo>
                  <a:pt x="533400" y="6096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8" name="object 8"/>
          <p:cNvSpPr/>
          <p:nvPr/>
        </p:nvSpPr>
        <p:spPr>
          <a:xfrm>
            <a:off x="4877505" y="4573866"/>
            <a:ext cx="534390" cy="610731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0" y="0"/>
                </a:moveTo>
                <a:lnTo>
                  <a:pt x="0" y="609600"/>
                </a:lnTo>
                <a:lnTo>
                  <a:pt x="533400" y="609600"/>
                </a:lnTo>
                <a:lnTo>
                  <a:pt x="533400" y="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9" name="object 9"/>
          <p:cNvSpPr txBox="1"/>
          <p:nvPr/>
        </p:nvSpPr>
        <p:spPr>
          <a:xfrm>
            <a:off x="4922031" y="4573867"/>
            <a:ext cx="1482295" cy="3398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tabLst>
                <a:tab pos="903413" algn="l"/>
              </a:tabLst>
            </a:pPr>
            <a:r>
              <a:rPr sz="3306" b="1" i="1" spc="-7" baseline="15151" dirty="0">
                <a:latin typeface="Times New Roman"/>
                <a:cs typeface="Times New Roman"/>
              </a:rPr>
              <a:t>S</a:t>
            </a:r>
            <a:r>
              <a:rPr sz="1503" b="1" i="1" dirty="0">
                <a:latin typeface="Times New Roman"/>
                <a:cs typeface="Times New Roman"/>
              </a:rPr>
              <a:t>n</a:t>
            </a:r>
            <a:r>
              <a:rPr sz="1503" b="1" spc="-5" dirty="0">
                <a:latin typeface="Times New Roman"/>
                <a:cs typeface="Times New Roman"/>
              </a:rPr>
              <a:t>-</a:t>
            </a:r>
            <a:r>
              <a:rPr sz="1503" b="1" dirty="0">
                <a:latin typeface="Times New Roman"/>
                <a:cs typeface="Times New Roman"/>
              </a:rPr>
              <a:t>2	</a:t>
            </a:r>
            <a:r>
              <a:rPr sz="3306" b="1" i="1" spc="-7" baseline="15151" dirty="0">
                <a:latin typeface="Times New Roman"/>
                <a:cs typeface="Times New Roman"/>
              </a:rPr>
              <a:t>S</a:t>
            </a:r>
            <a:r>
              <a:rPr sz="1503" b="1" i="1" dirty="0">
                <a:latin typeface="Times New Roman"/>
                <a:cs typeface="Times New Roman"/>
              </a:rPr>
              <a:t>n</a:t>
            </a:r>
            <a:r>
              <a:rPr sz="1503" b="1" spc="-5" dirty="0">
                <a:latin typeface="宋体"/>
                <a:cs typeface="宋体"/>
              </a:rPr>
              <a:t>－</a:t>
            </a:r>
            <a:r>
              <a:rPr sz="1503" b="1" dirty="0">
                <a:latin typeface="Times New Roman"/>
                <a:cs typeface="Times New Roman"/>
              </a:rPr>
              <a:t>1</a:t>
            </a:r>
            <a:endParaRPr sz="150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11894" y="4917402"/>
            <a:ext cx="381707" cy="76341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187" y="28193"/>
                </a:moveTo>
                <a:lnTo>
                  <a:pt x="76187" y="0"/>
                </a:lnTo>
                <a:lnTo>
                  <a:pt x="0" y="38100"/>
                </a:lnTo>
                <a:lnTo>
                  <a:pt x="63233" y="69721"/>
                </a:lnTo>
                <a:lnTo>
                  <a:pt x="63233" y="28193"/>
                </a:lnTo>
                <a:lnTo>
                  <a:pt x="76187" y="28193"/>
                </a:lnTo>
                <a:close/>
              </a:path>
              <a:path w="381000" h="76200">
                <a:moveTo>
                  <a:pt x="380987" y="47243"/>
                </a:moveTo>
                <a:lnTo>
                  <a:pt x="380987" y="28193"/>
                </a:lnTo>
                <a:lnTo>
                  <a:pt x="63233" y="28193"/>
                </a:lnTo>
                <a:lnTo>
                  <a:pt x="63233" y="47243"/>
                </a:lnTo>
                <a:lnTo>
                  <a:pt x="380987" y="47243"/>
                </a:lnTo>
                <a:close/>
              </a:path>
              <a:path w="381000" h="76200">
                <a:moveTo>
                  <a:pt x="76187" y="76200"/>
                </a:moveTo>
                <a:lnTo>
                  <a:pt x="76187" y="47243"/>
                </a:lnTo>
                <a:lnTo>
                  <a:pt x="63233" y="47243"/>
                </a:lnTo>
                <a:lnTo>
                  <a:pt x="63233" y="69721"/>
                </a:lnTo>
                <a:lnTo>
                  <a:pt x="76187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1" name="object 11"/>
          <p:cNvSpPr/>
          <p:nvPr/>
        </p:nvSpPr>
        <p:spPr>
          <a:xfrm>
            <a:off x="3885067" y="4917402"/>
            <a:ext cx="534390" cy="76341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533400" y="47243"/>
                </a:moveTo>
                <a:lnTo>
                  <a:pt x="533400" y="28193"/>
                </a:lnTo>
                <a:lnTo>
                  <a:pt x="457200" y="28193"/>
                </a:lnTo>
                <a:lnTo>
                  <a:pt x="457200" y="47243"/>
                </a:lnTo>
                <a:lnTo>
                  <a:pt x="533400" y="47243"/>
                </a:lnTo>
                <a:close/>
              </a:path>
              <a:path w="533400" h="76200">
                <a:moveTo>
                  <a:pt x="400050" y="47243"/>
                </a:moveTo>
                <a:lnTo>
                  <a:pt x="400050" y="28193"/>
                </a:lnTo>
                <a:lnTo>
                  <a:pt x="323850" y="28193"/>
                </a:lnTo>
                <a:lnTo>
                  <a:pt x="323850" y="47243"/>
                </a:lnTo>
                <a:lnTo>
                  <a:pt x="400050" y="47243"/>
                </a:lnTo>
                <a:close/>
              </a:path>
              <a:path w="533400" h="76200">
                <a:moveTo>
                  <a:pt x="266700" y="47243"/>
                </a:moveTo>
                <a:lnTo>
                  <a:pt x="266700" y="28193"/>
                </a:lnTo>
                <a:lnTo>
                  <a:pt x="190500" y="28193"/>
                </a:lnTo>
                <a:lnTo>
                  <a:pt x="190500" y="47243"/>
                </a:lnTo>
                <a:lnTo>
                  <a:pt x="266700" y="47243"/>
                </a:lnTo>
                <a:close/>
              </a:path>
              <a:path w="533400" h="76200">
                <a:moveTo>
                  <a:pt x="76200" y="28193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193"/>
                </a:lnTo>
                <a:lnTo>
                  <a:pt x="76200" y="28193"/>
                </a:lnTo>
                <a:close/>
              </a:path>
              <a:path w="533400" h="76200">
                <a:moveTo>
                  <a:pt x="133350" y="47243"/>
                </a:moveTo>
                <a:lnTo>
                  <a:pt x="133350" y="28193"/>
                </a:lnTo>
                <a:lnTo>
                  <a:pt x="63246" y="28193"/>
                </a:lnTo>
                <a:lnTo>
                  <a:pt x="63246" y="47243"/>
                </a:lnTo>
                <a:lnTo>
                  <a:pt x="133350" y="47243"/>
                </a:lnTo>
                <a:close/>
              </a:path>
              <a:path w="533400" h="76200">
                <a:moveTo>
                  <a:pt x="76200" y="76200"/>
                </a:moveTo>
                <a:lnTo>
                  <a:pt x="76200" y="47243"/>
                </a:lnTo>
                <a:lnTo>
                  <a:pt x="63246" y="4724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2" name="object 12"/>
          <p:cNvSpPr/>
          <p:nvPr/>
        </p:nvSpPr>
        <p:spPr>
          <a:xfrm>
            <a:off x="3121653" y="4917402"/>
            <a:ext cx="381707" cy="76341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76200" y="28193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193"/>
                </a:lnTo>
                <a:lnTo>
                  <a:pt x="76200" y="28193"/>
                </a:lnTo>
                <a:close/>
              </a:path>
              <a:path w="381000" h="76200">
                <a:moveTo>
                  <a:pt x="381000" y="47243"/>
                </a:moveTo>
                <a:lnTo>
                  <a:pt x="381000" y="28193"/>
                </a:lnTo>
                <a:lnTo>
                  <a:pt x="63246" y="28193"/>
                </a:lnTo>
                <a:lnTo>
                  <a:pt x="63246" y="47243"/>
                </a:lnTo>
                <a:lnTo>
                  <a:pt x="381000" y="47243"/>
                </a:lnTo>
                <a:close/>
              </a:path>
              <a:path w="381000" h="76200">
                <a:moveTo>
                  <a:pt x="76200" y="76200"/>
                </a:moveTo>
                <a:lnTo>
                  <a:pt x="76200" y="47243"/>
                </a:lnTo>
                <a:lnTo>
                  <a:pt x="63246" y="4724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3" name="object 13"/>
          <p:cNvSpPr/>
          <p:nvPr/>
        </p:nvSpPr>
        <p:spPr>
          <a:xfrm>
            <a:off x="6404320" y="4917402"/>
            <a:ext cx="610731" cy="76341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76200" y="28193"/>
                </a:moveTo>
                <a:lnTo>
                  <a:pt x="76200" y="0"/>
                </a:lnTo>
                <a:lnTo>
                  <a:pt x="0" y="38100"/>
                </a:lnTo>
                <a:lnTo>
                  <a:pt x="63246" y="69723"/>
                </a:lnTo>
                <a:lnTo>
                  <a:pt x="63246" y="28193"/>
                </a:lnTo>
                <a:lnTo>
                  <a:pt x="76200" y="28193"/>
                </a:lnTo>
                <a:close/>
              </a:path>
              <a:path w="609600" h="76200">
                <a:moveTo>
                  <a:pt x="609600" y="47243"/>
                </a:moveTo>
                <a:lnTo>
                  <a:pt x="609600" y="28193"/>
                </a:lnTo>
                <a:lnTo>
                  <a:pt x="63246" y="28193"/>
                </a:lnTo>
                <a:lnTo>
                  <a:pt x="63246" y="47243"/>
                </a:lnTo>
                <a:lnTo>
                  <a:pt x="609600" y="47243"/>
                </a:lnTo>
                <a:close/>
              </a:path>
              <a:path w="609600" h="76200">
                <a:moveTo>
                  <a:pt x="76200" y="76200"/>
                </a:moveTo>
                <a:lnTo>
                  <a:pt x="76200" y="47243"/>
                </a:lnTo>
                <a:lnTo>
                  <a:pt x="63246" y="47243"/>
                </a:lnTo>
                <a:lnTo>
                  <a:pt x="63246" y="69723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4" name="object 14"/>
          <p:cNvSpPr/>
          <p:nvPr/>
        </p:nvSpPr>
        <p:spPr>
          <a:xfrm>
            <a:off x="7015051" y="3734111"/>
            <a:ext cx="0" cy="1221462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121920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5" name="object 15"/>
          <p:cNvSpPr/>
          <p:nvPr/>
        </p:nvSpPr>
        <p:spPr>
          <a:xfrm>
            <a:off x="6404332" y="3695941"/>
            <a:ext cx="1145121" cy="76341"/>
          </a:xfrm>
          <a:custGeom>
            <a:avLst/>
            <a:gdLst/>
            <a:ahLst/>
            <a:cxnLst/>
            <a:rect l="l" t="t" r="r" b="b"/>
            <a:pathLst>
              <a:path w="1143000" h="76200">
                <a:moveTo>
                  <a:pt x="1079753" y="47243"/>
                </a:moveTo>
                <a:lnTo>
                  <a:pt x="1079753" y="28193"/>
                </a:lnTo>
                <a:lnTo>
                  <a:pt x="0" y="28193"/>
                </a:lnTo>
                <a:lnTo>
                  <a:pt x="0" y="47243"/>
                </a:lnTo>
                <a:lnTo>
                  <a:pt x="1079753" y="47243"/>
                </a:lnTo>
                <a:close/>
              </a:path>
              <a:path w="1143000" h="76200">
                <a:moveTo>
                  <a:pt x="1142987" y="38100"/>
                </a:moveTo>
                <a:lnTo>
                  <a:pt x="1066787" y="0"/>
                </a:lnTo>
                <a:lnTo>
                  <a:pt x="1066787" y="28193"/>
                </a:lnTo>
                <a:lnTo>
                  <a:pt x="1079753" y="28193"/>
                </a:lnTo>
                <a:lnTo>
                  <a:pt x="1079753" y="69716"/>
                </a:lnTo>
                <a:lnTo>
                  <a:pt x="1142987" y="38100"/>
                </a:lnTo>
                <a:close/>
              </a:path>
              <a:path w="1143000" h="76200">
                <a:moveTo>
                  <a:pt x="1079753" y="69716"/>
                </a:moveTo>
                <a:lnTo>
                  <a:pt x="1079753" y="47243"/>
                </a:lnTo>
                <a:lnTo>
                  <a:pt x="1066787" y="47243"/>
                </a:lnTo>
                <a:lnTo>
                  <a:pt x="1066787" y="76200"/>
                </a:lnTo>
                <a:lnTo>
                  <a:pt x="1079753" y="69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6" name="object 16"/>
          <p:cNvSpPr txBox="1"/>
          <p:nvPr/>
        </p:nvSpPr>
        <p:spPr>
          <a:xfrm>
            <a:off x="7681772" y="3562025"/>
            <a:ext cx="639359" cy="359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2840"/>
              </a:lnSpc>
            </a:pPr>
            <a:r>
              <a:rPr sz="2405" b="1" dirty="0">
                <a:latin typeface="宋体"/>
                <a:cs typeface="宋体"/>
              </a:rPr>
              <a:t>输出</a:t>
            </a:r>
            <a:endParaRPr sz="2405">
              <a:latin typeface="宋体"/>
              <a:cs typeface="宋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0910" y="4879232"/>
            <a:ext cx="229660" cy="0"/>
          </a:xfrm>
          <a:custGeom>
            <a:avLst/>
            <a:gdLst/>
            <a:ahLst/>
            <a:cxnLst/>
            <a:rect l="l" t="t" r="r" b="b"/>
            <a:pathLst>
              <a:path w="229235">
                <a:moveTo>
                  <a:pt x="228612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8" name="object 18"/>
          <p:cNvSpPr/>
          <p:nvPr/>
        </p:nvSpPr>
        <p:spPr>
          <a:xfrm>
            <a:off x="2472739" y="4039477"/>
            <a:ext cx="76978" cy="839755"/>
          </a:xfrm>
          <a:custGeom>
            <a:avLst/>
            <a:gdLst/>
            <a:ahLst/>
            <a:cxnLst/>
            <a:rect l="l" t="t" r="r" b="b"/>
            <a:pathLst>
              <a:path w="76835" h="838200">
                <a:moveTo>
                  <a:pt x="76212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206" y="76200"/>
                </a:lnTo>
                <a:lnTo>
                  <a:pt x="28206" y="63246"/>
                </a:lnTo>
                <a:lnTo>
                  <a:pt x="47256" y="63246"/>
                </a:lnTo>
                <a:lnTo>
                  <a:pt x="47256" y="76200"/>
                </a:lnTo>
                <a:lnTo>
                  <a:pt x="76212" y="76200"/>
                </a:lnTo>
                <a:close/>
              </a:path>
              <a:path w="76835" h="838200">
                <a:moveTo>
                  <a:pt x="47256" y="76200"/>
                </a:moveTo>
                <a:lnTo>
                  <a:pt x="47256" y="63246"/>
                </a:lnTo>
                <a:lnTo>
                  <a:pt x="28206" y="63246"/>
                </a:lnTo>
                <a:lnTo>
                  <a:pt x="28206" y="76200"/>
                </a:lnTo>
                <a:lnTo>
                  <a:pt x="47256" y="76200"/>
                </a:lnTo>
                <a:close/>
              </a:path>
              <a:path w="76835" h="838200">
                <a:moveTo>
                  <a:pt x="47256" y="838200"/>
                </a:moveTo>
                <a:lnTo>
                  <a:pt x="47256" y="76200"/>
                </a:lnTo>
                <a:lnTo>
                  <a:pt x="28206" y="76200"/>
                </a:lnTo>
                <a:lnTo>
                  <a:pt x="28206" y="838200"/>
                </a:lnTo>
                <a:lnTo>
                  <a:pt x="47256" y="838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9" name="object 19"/>
          <p:cNvSpPr/>
          <p:nvPr/>
        </p:nvSpPr>
        <p:spPr>
          <a:xfrm>
            <a:off x="3312507" y="4039477"/>
            <a:ext cx="76341" cy="916096"/>
          </a:xfrm>
          <a:custGeom>
            <a:avLst/>
            <a:gdLst/>
            <a:ahLst/>
            <a:cxnLst/>
            <a:rect l="l" t="t" r="r" b="b"/>
            <a:pathLst>
              <a:path w="76200" h="9144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9144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914400">
                <a:moveTo>
                  <a:pt x="47243" y="9144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914400"/>
                </a:lnTo>
                <a:lnTo>
                  <a:pt x="47243" y="914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0" name="object 20"/>
          <p:cNvSpPr/>
          <p:nvPr/>
        </p:nvSpPr>
        <p:spPr>
          <a:xfrm>
            <a:off x="4419457" y="4955573"/>
            <a:ext cx="458048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457200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1" name="object 21"/>
          <p:cNvSpPr/>
          <p:nvPr/>
        </p:nvSpPr>
        <p:spPr>
          <a:xfrm>
            <a:off x="4610310" y="4039477"/>
            <a:ext cx="76341" cy="916096"/>
          </a:xfrm>
          <a:custGeom>
            <a:avLst/>
            <a:gdLst/>
            <a:ahLst/>
            <a:cxnLst/>
            <a:rect l="l" t="t" r="r" b="b"/>
            <a:pathLst>
              <a:path w="76200" h="9144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3" y="76200"/>
                </a:lnTo>
                <a:lnTo>
                  <a:pt x="28193" y="63246"/>
                </a:lnTo>
                <a:lnTo>
                  <a:pt x="47243" y="63246"/>
                </a:lnTo>
                <a:lnTo>
                  <a:pt x="47243" y="76200"/>
                </a:lnTo>
                <a:lnTo>
                  <a:pt x="76200" y="76200"/>
                </a:lnTo>
                <a:close/>
              </a:path>
              <a:path w="76200" h="914400">
                <a:moveTo>
                  <a:pt x="47243" y="76200"/>
                </a:moveTo>
                <a:lnTo>
                  <a:pt x="47243" y="63246"/>
                </a:lnTo>
                <a:lnTo>
                  <a:pt x="28193" y="63246"/>
                </a:lnTo>
                <a:lnTo>
                  <a:pt x="28193" y="76200"/>
                </a:lnTo>
                <a:lnTo>
                  <a:pt x="47243" y="76200"/>
                </a:lnTo>
                <a:close/>
              </a:path>
              <a:path w="76200" h="914400">
                <a:moveTo>
                  <a:pt x="47243" y="914400"/>
                </a:moveTo>
                <a:lnTo>
                  <a:pt x="47243" y="76200"/>
                </a:lnTo>
                <a:lnTo>
                  <a:pt x="28193" y="76200"/>
                </a:lnTo>
                <a:lnTo>
                  <a:pt x="28193" y="914400"/>
                </a:lnTo>
                <a:lnTo>
                  <a:pt x="47243" y="914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2" name="object 22"/>
          <p:cNvSpPr/>
          <p:nvPr/>
        </p:nvSpPr>
        <p:spPr>
          <a:xfrm>
            <a:off x="5602736" y="4039477"/>
            <a:ext cx="76341" cy="916096"/>
          </a:xfrm>
          <a:custGeom>
            <a:avLst/>
            <a:gdLst/>
            <a:ahLst/>
            <a:cxnLst/>
            <a:rect l="l" t="t" r="r" b="b"/>
            <a:pathLst>
              <a:path w="76200" h="9144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8194" y="76200"/>
                </a:lnTo>
                <a:lnTo>
                  <a:pt x="28194" y="63246"/>
                </a:lnTo>
                <a:lnTo>
                  <a:pt x="47244" y="63246"/>
                </a:lnTo>
                <a:lnTo>
                  <a:pt x="47244" y="76200"/>
                </a:lnTo>
                <a:lnTo>
                  <a:pt x="76200" y="76200"/>
                </a:lnTo>
                <a:close/>
              </a:path>
              <a:path w="76200" h="914400">
                <a:moveTo>
                  <a:pt x="47244" y="76200"/>
                </a:moveTo>
                <a:lnTo>
                  <a:pt x="47244" y="63246"/>
                </a:lnTo>
                <a:lnTo>
                  <a:pt x="28194" y="63246"/>
                </a:lnTo>
                <a:lnTo>
                  <a:pt x="28194" y="76200"/>
                </a:lnTo>
                <a:lnTo>
                  <a:pt x="47244" y="76200"/>
                </a:lnTo>
                <a:close/>
              </a:path>
              <a:path w="76200" h="914400">
                <a:moveTo>
                  <a:pt x="47244" y="914400"/>
                </a:moveTo>
                <a:lnTo>
                  <a:pt x="47244" y="76200"/>
                </a:lnTo>
                <a:lnTo>
                  <a:pt x="28194" y="76200"/>
                </a:lnTo>
                <a:lnTo>
                  <a:pt x="28194" y="914400"/>
                </a:lnTo>
                <a:lnTo>
                  <a:pt x="47244" y="914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26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7257692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62290" y="1832193"/>
            <a:ext cx="8244868" cy="423513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4500"/>
            <a:r>
              <a:rPr spc="-5" dirty="0">
                <a:latin typeface="Times New Roman"/>
                <a:cs typeface="Times New Roman"/>
              </a:rPr>
              <a:t>1</a:t>
            </a:r>
            <a:r>
              <a:rPr spc="-5" dirty="0"/>
              <a:t>、线性移位寄存器</a:t>
            </a:r>
            <a:r>
              <a:rPr spc="-5" dirty="0">
                <a:latin typeface="宋体"/>
                <a:cs typeface="宋体"/>
              </a:rPr>
              <a:t>（</a:t>
            </a:r>
            <a:r>
              <a:rPr spc="-5" dirty="0">
                <a:latin typeface="Times New Roman"/>
                <a:cs typeface="Times New Roman"/>
              </a:rPr>
              <a:t>Linear Shift</a:t>
            </a:r>
            <a:r>
              <a:rPr b="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Registo</a:t>
            </a:r>
            <a:r>
              <a:rPr spc="-10" dirty="0">
                <a:latin typeface="Times New Roman"/>
                <a:cs typeface="Times New Roman"/>
              </a:rPr>
              <a:t>r</a:t>
            </a:r>
            <a:r>
              <a:rPr spc="-5" dirty="0">
                <a:latin typeface="宋体"/>
                <a:cs typeface="宋体"/>
              </a:rPr>
              <a:t>）</a:t>
            </a:r>
          </a:p>
          <a:p>
            <a:pPr marL="528051" marR="5090" indent="-343552">
              <a:lnSpc>
                <a:spcPct val="105200"/>
              </a:lnSpc>
              <a:spcBef>
                <a:spcPts val="526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dirty="0"/>
              <a:t>图中</a:t>
            </a:r>
            <a:r>
              <a:rPr sz="2805" i="1" dirty="0">
                <a:latin typeface="Times New Roman"/>
                <a:cs typeface="Times New Roman"/>
              </a:rPr>
              <a:t>s</a:t>
            </a:r>
            <a:r>
              <a:rPr sz="2855" baseline="-20467" dirty="0">
                <a:latin typeface="Times New Roman"/>
                <a:cs typeface="Times New Roman"/>
              </a:rPr>
              <a:t>0</a:t>
            </a:r>
            <a:r>
              <a:rPr sz="2855" spc="331" baseline="-20467" dirty="0">
                <a:latin typeface="Times New Roman"/>
                <a:cs typeface="Times New Roman"/>
              </a:rPr>
              <a:t> </a:t>
            </a:r>
            <a:r>
              <a:rPr sz="2805" spc="-5" dirty="0"/>
              <a:t>，</a:t>
            </a:r>
            <a:r>
              <a:rPr sz="2805" i="1" dirty="0">
                <a:latin typeface="Times New Roman"/>
                <a:cs typeface="Times New Roman"/>
              </a:rPr>
              <a:t>s</a:t>
            </a:r>
            <a:r>
              <a:rPr sz="2855" baseline="-20467" dirty="0">
                <a:latin typeface="Times New Roman"/>
                <a:cs typeface="Times New Roman"/>
              </a:rPr>
              <a:t>1</a:t>
            </a:r>
            <a:r>
              <a:rPr sz="2855" spc="331" baseline="-20467" dirty="0">
                <a:latin typeface="Times New Roman"/>
                <a:cs typeface="Times New Roman"/>
              </a:rPr>
              <a:t> </a:t>
            </a:r>
            <a:r>
              <a:rPr sz="2805" spc="-5" dirty="0"/>
              <a:t>，</a:t>
            </a:r>
            <a:r>
              <a:rPr sz="2805" dirty="0">
                <a:latin typeface="Times New Roman"/>
                <a:cs typeface="Times New Roman"/>
              </a:rPr>
              <a:t>...</a:t>
            </a:r>
            <a:r>
              <a:rPr sz="2805" spc="-5" dirty="0"/>
              <a:t>，</a:t>
            </a:r>
            <a:r>
              <a:rPr sz="2805" i="1" spc="-5" dirty="0">
                <a:latin typeface="Times New Roman"/>
                <a:cs typeface="Times New Roman"/>
              </a:rPr>
              <a:t>s</a:t>
            </a:r>
            <a:r>
              <a:rPr sz="2855" i="1" spc="-7" baseline="-20467" dirty="0">
                <a:latin typeface="Times New Roman"/>
                <a:cs typeface="Times New Roman"/>
              </a:rPr>
              <a:t>n</a:t>
            </a:r>
            <a:r>
              <a:rPr sz="2855" baseline="-20467" dirty="0">
                <a:latin typeface="Times New Roman"/>
                <a:cs typeface="Times New Roman"/>
              </a:rPr>
              <a:t>-1</a:t>
            </a:r>
            <a:r>
              <a:rPr sz="2855" spc="7" baseline="-20467" dirty="0">
                <a:latin typeface="Times New Roman"/>
                <a:cs typeface="Times New Roman"/>
              </a:rPr>
              <a:t> </a:t>
            </a:r>
            <a:r>
              <a:rPr sz="2805" dirty="0"/>
              <a:t>组成左移移位寄存器，并称每一 时刻移位寄存器的取值为一</a:t>
            </a:r>
            <a:r>
              <a:rPr sz="2805" spc="-5" dirty="0"/>
              <a:t>个</a:t>
            </a:r>
            <a:r>
              <a:rPr sz="2805" dirty="0">
                <a:solidFill>
                  <a:srgbClr val="FF0000"/>
                </a:solidFill>
              </a:rPr>
              <a:t>状态</a:t>
            </a:r>
            <a:r>
              <a:rPr sz="2805" spc="-10" dirty="0"/>
              <a:t>。</a:t>
            </a:r>
            <a:endParaRPr sz="2805" dirty="0">
              <a:latin typeface="Times New Roman"/>
              <a:cs typeface="Times New Roman"/>
            </a:endParaRPr>
          </a:p>
          <a:p>
            <a:pPr marL="184500">
              <a:spcBef>
                <a:spcPts val="506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dirty="0"/>
              <a:t>移位寄存器的输出同时要送</a:t>
            </a:r>
            <a:r>
              <a:rPr sz="2805" spc="-5" dirty="0"/>
              <a:t>入</a:t>
            </a:r>
            <a:r>
              <a:rPr sz="2805" i="1" dirty="0">
                <a:latin typeface="Times New Roman"/>
                <a:cs typeface="Times New Roman"/>
              </a:rPr>
              <a:t>s</a:t>
            </a:r>
            <a:r>
              <a:rPr sz="2855" i="1" spc="-7" baseline="-20467" dirty="0">
                <a:latin typeface="Times New Roman"/>
                <a:cs typeface="Times New Roman"/>
              </a:rPr>
              <a:t>n</a:t>
            </a:r>
            <a:r>
              <a:rPr sz="2855" spc="7" baseline="-20467" dirty="0">
                <a:latin typeface="Times New Roman"/>
                <a:cs typeface="Times New Roman"/>
              </a:rPr>
              <a:t>-</a:t>
            </a:r>
            <a:r>
              <a:rPr sz="2855" baseline="-20467" dirty="0">
                <a:latin typeface="Times New Roman"/>
                <a:cs typeface="Times New Roman"/>
              </a:rPr>
              <a:t>1</a:t>
            </a:r>
            <a:r>
              <a:rPr sz="2805" spc="-5" dirty="0"/>
              <a:t>，</a:t>
            </a:r>
            <a:r>
              <a:rPr sz="2805" dirty="0" smtClean="0"/>
              <a:t>其值要通过函数</a:t>
            </a:r>
            <a:r>
              <a:rPr sz="2805" i="1" spc="-5" dirty="0" smtClean="0">
                <a:latin typeface="Times New Roman"/>
                <a:cs typeface="Times New Roman"/>
              </a:rPr>
              <a:t>F</a:t>
            </a:r>
            <a:r>
              <a:rPr sz="2805" dirty="0" smtClean="0">
                <a:latin typeface="Times New Roman"/>
                <a:cs typeface="Times New Roman"/>
              </a:rPr>
              <a:t>(</a:t>
            </a:r>
            <a:r>
              <a:rPr sz="2805" i="1" spc="-5" dirty="0" smtClean="0">
                <a:latin typeface="Times New Roman"/>
                <a:cs typeface="Times New Roman"/>
              </a:rPr>
              <a:t>s</a:t>
            </a:r>
            <a:r>
              <a:rPr sz="2855" baseline="-20467" dirty="0" smtClean="0">
                <a:latin typeface="Times New Roman"/>
                <a:cs typeface="Times New Roman"/>
              </a:rPr>
              <a:t>0 </a:t>
            </a:r>
            <a:r>
              <a:rPr sz="2805" spc="-10" dirty="0">
                <a:latin typeface="Times New Roman"/>
                <a:cs typeface="Times New Roman"/>
              </a:rPr>
              <a:t>,</a:t>
            </a:r>
            <a:r>
              <a:rPr sz="2805" i="1" dirty="0">
                <a:latin typeface="Times New Roman"/>
                <a:cs typeface="Times New Roman"/>
              </a:rPr>
              <a:t>s</a:t>
            </a:r>
            <a:r>
              <a:rPr sz="2855" baseline="-20467" dirty="0">
                <a:latin typeface="Times New Roman"/>
                <a:cs typeface="Times New Roman"/>
              </a:rPr>
              <a:t>1</a:t>
            </a:r>
            <a:r>
              <a:rPr sz="2855" spc="331" baseline="-20467" dirty="0">
                <a:latin typeface="Times New Roman"/>
                <a:cs typeface="Times New Roman"/>
              </a:rPr>
              <a:t> </a:t>
            </a:r>
            <a:r>
              <a:rPr sz="2805" spc="-5" dirty="0">
                <a:latin typeface="Times New Roman"/>
                <a:cs typeface="Times New Roman"/>
              </a:rPr>
              <a:t>,...</a:t>
            </a:r>
            <a:r>
              <a:rPr sz="2805" dirty="0">
                <a:latin typeface="Times New Roman"/>
                <a:cs typeface="Times New Roman"/>
              </a:rPr>
              <a:t>,</a:t>
            </a:r>
            <a:r>
              <a:rPr sz="2805" i="1" dirty="0">
                <a:latin typeface="Times New Roman"/>
                <a:cs typeface="Times New Roman"/>
              </a:rPr>
              <a:t>s</a:t>
            </a:r>
            <a:r>
              <a:rPr sz="2855" i="1" spc="-7" baseline="-20467" dirty="0">
                <a:latin typeface="Times New Roman"/>
                <a:cs typeface="Times New Roman"/>
              </a:rPr>
              <a:t>n</a:t>
            </a:r>
            <a:r>
              <a:rPr sz="2855" baseline="-20467" dirty="0">
                <a:latin typeface="Times New Roman"/>
                <a:cs typeface="Times New Roman"/>
              </a:rPr>
              <a:t>-1</a:t>
            </a:r>
            <a:r>
              <a:rPr sz="2855" spc="346" baseline="-20467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)</a:t>
            </a:r>
            <a:r>
              <a:rPr sz="2805" dirty="0"/>
              <a:t>计算产生。</a:t>
            </a:r>
            <a:endParaRPr sz="2805" dirty="0">
              <a:latin typeface="Times New Roman"/>
              <a:cs typeface="Times New Roman"/>
            </a:endParaRPr>
          </a:p>
          <a:p>
            <a:pPr marL="184500">
              <a:spcBef>
                <a:spcPts val="676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dirty="0">
                <a:solidFill>
                  <a:srgbClr val="FF0000"/>
                </a:solidFill>
              </a:rPr>
              <a:t>称函</a:t>
            </a:r>
            <a:r>
              <a:rPr sz="2805" spc="-10" dirty="0">
                <a:solidFill>
                  <a:srgbClr val="FF0000"/>
                </a:solidFill>
              </a:rPr>
              <a:t>数</a:t>
            </a:r>
            <a:r>
              <a:rPr sz="2805" spc="-716" dirty="0">
                <a:solidFill>
                  <a:srgbClr val="FF0000"/>
                </a:solidFill>
              </a:rPr>
              <a:t> </a:t>
            </a:r>
            <a:r>
              <a:rPr sz="2805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805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805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55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0 </a:t>
            </a:r>
            <a:r>
              <a:rPr sz="2805" spc="-5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2805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55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55" spc="346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5" spc="-5" dirty="0">
                <a:solidFill>
                  <a:srgbClr val="FF0000"/>
                </a:solidFill>
                <a:latin typeface="Times New Roman"/>
                <a:cs typeface="Times New Roman"/>
              </a:rPr>
              <a:t>,...,</a:t>
            </a:r>
            <a:r>
              <a:rPr sz="2805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55" i="1" spc="-7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55" i="1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855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55" spc="346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05" dirty="0">
                <a:solidFill>
                  <a:srgbClr val="FF0000"/>
                </a:solidFill>
              </a:rPr>
              <a:t>为反馈函数。</a:t>
            </a:r>
            <a:endParaRPr sz="2805" dirty="0">
              <a:latin typeface="Times New Roman"/>
              <a:cs typeface="Times New Roman"/>
            </a:endParaRPr>
          </a:p>
          <a:p>
            <a:pPr marL="527415" indent="-343552">
              <a:spcBef>
                <a:spcPts val="676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dirty="0">
                <a:solidFill>
                  <a:srgbClr val="3333CC"/>
                </a:solidFill>
              </a:rPr>
              <a:t>如果反馈函</a:t>
            </a:r>
            <a:r>
              <a:rPr sz="2805" spc="-10" dirty="0">
                <a:solidFill>
                  <a:srgbClr val="3333CC"/>
                </a:solidFill>
              </a:rPr>
              <a:t>数</a:t>
            </a:r>
            <a:r>
              <a:rPr sz="2805" spc="-711" dirty="0">
                <a:solidFill>
                  <a:srgbClr val="3333CC"/>
                </a:solidFill>
              </a:rPr>
              <a:t> </a:t>
            </a:r>
            <a:r>
              <a:rPr sz="2805" i="1" spc="-5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805" i="1" spc="-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55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55" spc="-7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,</a:t>
            </a:r>
            <a:r>
              <a:rPr sz="2805" i="1" spc="-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55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55" spc="346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5" spc="-5" dirty="0">
                <a:solidFill>
                  <a:srgbClr val="3333CC"/>
                </a:solidFill>
                <a:latin typeface="Times New Roman"/>
                <a:cs typeface="Times New Roman"/>
              </a:rPr>
              <a:t>,...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,</a:t>
            </a:r>
            <a:r>
              <a:rPr sz="2805" i="1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55" i="1" spc="-7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855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-1</a:t>
            </a:r>
            <a:r>
              <a:rPr sz="2855" spc="331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r>
              <a:rPr sz="2805" spc="-5" dirty="0">
                <a:solidFill>
                  <a:srgbClr val="3333CC"/>
                </a:solidFill>
              </a:rPr>
              <a:t>是</a:t>
            </a:r>
            <a:r>
              <a:rPr sz="2805" i="1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55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0 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,</a:t>
            </a:r>
            <a:r>
              <a:rPr sz="2805" i="1" spc="-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55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55" spc="338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5" spc="-5" dirty="0">
                <a:solidFill>
                  <a:srgbClr val="3333CC"/>
                </a:solidFill>
                <a:latin typeface="Times New Roman"/>
                <a:cs typeface="Times New Roman"/>
              </a:rPr>
              <a:t>,...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,</a:t>
            </a:r>
            <a:r>
              <a:rPr sz="2805" i="1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855" i="1" spc="-7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n</a:t>
            </a:r>
            <a:r>
              <a:rPr sz="2855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-1</a:t>
            </a:r>
            <a:r>
              <a:rPr sz="2855" spc="331" baseline="-20467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5" dirty="0" err="1" smtClean="0">
                <a:solidFill>
                  <a:srgbClr val="3333CC"/>
                </a:solidFill>
              </a:rPr>
              <a:t>的线性函数</a:t>
            </a:r>
            <a:r>
              <a:rPr sz="2805" dirty="0" err="1">
                <a:solidFill>
                  <a:srgbClr val="3333CC"/>
                </a:solidFill>
              </a:rPr>
              <a:t>，则称为线性移位寄存器，否则称为非线性移位寄</a:t>
            </a:r>
            <a:r>
              <a:rPr sz="2805" dirty="0">
                <a:solidFill>
                  <a:srgbClr val="3333CC"/>
                </a:solidFill>
              </a:rPr>
              <a:t> 存器。</a:t>
            </a:r>
            <a:endParaRPr sz="280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27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</p:spTree>
    <p:extLst>
      <p:ext uri="{BB962C8B-B14F-4D97-AF65-F5344CB8AC3E}">
        <p14:creationId xmlns:p14="http://schemas.microsoft.com/office/powerpoint/2010/main" val="20333217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/>
              <a:t>计算机科学与技术学院</a:t>
            </a:r>
            <a:endParaRPr lang="en-US" altLang="zh-CN"/>
          </a:p>
        </p:txBody>
      </p:sp>
      <p:sp>
        <p:nvSpPr>
          <p:cNvPr id="4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7361BC-1E4E-47EE-9786-E1DB8AEC5895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48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AA1B69E-B313-43AB-AC68-BA6ABB5544B9}" type="datetime3">
              <a:rPr lang="zh-CN" altLang="en-US"/>
              <a:pPr/>
              <a:t>2019年12月2日星期一</a:t>
            </a:fld>
            <a:endParaRPr lang="en-US" altLang="zh-CN"/>
          </a:p>
        </p:txBody>
      </p:sp>
      <p:sp>
        <p:nvSpPr>
          <p:cNvPr id="453634" name="Rectangle 2"/>
          <p:cNvSpPr>
            <a:spLocks noChangeArrowheads="1"/>
          </p:cNvSpPr>
          <p:nvPr/>
        </p:nvSpPr>
        <p:spPr bwMode="auto">
          <a:xfrm>
            <a:off x="381000" y="609600"/>
            <a:ext cx="8458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例1 设一个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GF(2)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上的5阶反馈移位寄存器：</a:t>
            </a:r>
          </a:p>
          <a:p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初始状态</a:t>
            </a:r>
          </a:p>
          <a:p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           </a:t>
            </a:r>
            <a:r>
              <a:rPr lang="en-US" altLang="zh-CN" sz="2400" i="1" dirty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i="1" baseline="-25000" dirty="0">
                <a:latin typeface="楷体_GB2312" pitchFamily="49" charset="-122"/>
                <a:ea typeface="楷体_GB2312" pitchFamily="49" charset="-122"/>
              </a:rPr>
              <a:t>0 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=(1,0,0,1,1).</a:t>
            </a:r>
          </a:p>
          <a:p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反馈函数</a:t>
            </a:r>
          </a:p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                             </a:t>
            </a:r>
            <a:endParaRPr lang="en-US" altLang="zh-CN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53637" name="Object 5"/>
          <p:cNvGraphicFramePr>
            <a:graphicFrameLocks noChangeAspect="1"/>
          </p:cNvGraphicFramePr>
          <p:nvPr/>
        </p:nvGraphicFramePr>
        <p:xfrm>
          <a:off x="1889125" y="2133600"/>
          <a:ext cx="491013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6" name="Equation" r:id="rId3" imgW="1701720" imgH="228600" progId="">
                  <p:embed/>
                </p:oleObj>
              </mc:Choice>
              <mc:Fallback>
                <p:oleObj name="Equation" r:id="rId3" imgW="1701720" imgH="2286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2133600"/>
                        <a:ext cx="4910138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3723" name="Group 91"/>
          <p:cNvGraphicFramePr>
            <a:graphicFrameLocks noGrp="1"/>
          </p:cNvGraphicFramePr>
          <p:nvPr/>
        </p:nvGraphicFramePr>
        <p:xfrm>
          <a:off x="0" y="2819400"/>
          <a:ext cx="9144000" cy="118872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时刻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状态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,0,0,1,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,0,1,1,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,1,1,0,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,1,0,1,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,0,1,0,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,1,0,0,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输出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3724" name="Rectangle 92"/>
          <p:cNvSpPr>
            <a:spLocks noChangeArrowheads="1"/>
          </p:cNvSpPr>
          <p:nvPr/>
        </p:nvSpPr>
        <p:spPr bwMode="auto">
          <a:xfrm>
            <a:off x="304800" y="4191000"/>
            <a:ext cx="8382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反馈移位寄存器输出序列：</a:t>
            </a:r>
          </a:p>
          <a:p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10011</a:t>
            </a:r>
            <a:r>
              <a:rPr lang="zh-CN" altLang="en-US" sz="2400" dirty="0">
                <a:solidFill>
                  <a:srgbClr val="3333FF"/>
                </a:solidFill>
                <a:latin typeface="楷体_GB2312" pitchFamily="49" charset="-122"/>
                <a:ea typeface="楷体_GB2312" pitchFamily="49" charset="-122"/>
              </a:rPr>
              <a:t>01001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000010101110110001111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10011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dirty="0">
                <a:latin typeface="Times New Roman"/>
                <a:ea typeface="楷体_GB2312" pitchFamily="49" charset="-122"/>
              </a:rPr>
              <a:t>…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                               </a:t>
            </a:r>
            <a:r>
              <a:rPr lang="en-US" altLang="zh-CN" sz="2400" i="1" dirty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i="1" baseline="-25000" dirty="0">
                <a:latin typeface="楷体_GB2312" pitchFamily="49" charset="-122"/>
                <a:ea typeface="楷体_GB2312" pitchFamily="49" charset="-122"/>
              </a:rPr>
              <a:t>31</a:t>
            </a:r>
          </a:p>
          <a:p>
            <a:endParaRPr lang="en-US" altLang="zh-CN" sz="2400" i="1" baseline="-25000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输出是一个周期序列：周期为31=2</a:t>
            </a:r>
            <a:r>
              <a:rPr lang="zh-CN" altLang="en-US" sz="2400" baseline="30000" dirty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-1</a:t>
            </a:r>
          </a:p>
        </p:txBody>
      </p:sp>
      <p:sp>
        <p:nvSpPr>
          <p:cNvPr id="453725" name="Line 93"/>
          <p:cNvSpPr>
            <a:spLocks noChangeShapeType="1"/>
          </p:cNvSpPr>
          <p:nvPr/>
        </p:nvSpPr>
        <p:spPr bwMode="auto">
          <a:xfrm>
            <a:off x="457200" y="4953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53726" name="Line 94"/>
          <p:cNvSpPr>
            <a:spLocks noChangeShapeType="1"/>
          </p:cNvSpPr>
          <p:nvPr/>
        </p:nvSpPr>
        <p:spPr bwMode="auto">
          <a:xfrm>
            <a:off x="609600" y="5029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53727" name="Line 95"/>
          <p:cNvSpPr>
            <a:spLocks noChangeShapeType="1"/>
          </p:cNvSpPr>
          <p:nvPr/>
        </p:nvSpPr>
        <p:spPr bwMode="auto">
          <a:xfrm>
            <a:off x="914400" y="51816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53728" name="Line 96"/>
          <p:cNvSpPr>
            <a:spLocks noChangeShapeType="1"/>
          </p:cNvSpPr>
          <p:nvPr/>
        </p:nvSpPr>
        <p:spPr bwMode="auto">
          <a:xfrm>
            <a:off x="762000" y="5105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53729" name="Line 97"/>
          <p:cNvSpPr>
            <a:spLocks noChangeShapeType="1"/>
          </p:cNvSpPr>
          <p:nvPr/>
        </p:nvSpPr>
        <p:spPr bwMode="auto">
          <a:xfrm>
            <a:off x="1066800" y="5257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53730" name="Line 98"/>
          <p:cNvSpPr>
            <a:spLocks noChangeShapeType="1"/>
          </p:cNvSpPr>
          <p:nvPr/>
        </p:nvSpPr>
        <p:spPr bwMode="auto">
          <a:xfrm>
            <a:off x="1219200" y="5334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53731" name="Line 99"/>
          <p:cNvSpPr>
            <a:spLocks noChangeShapeType="1"/>
          </p:cNvSpPr>
          <p:nvPr/>
        </p:nvSpPr>
        <p:spPr bwMode="auto">
          <a:xfrm>
            <a:off x="5181600" y="4953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反馈移位寄存器（举例）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714500"/>
                <a:ext cx="8229600" cy="4495800"/>
              </a:xfrm>
            </p:spPr>
            <p:txBody>
              <a:bodyPr/>
              <a:lstStyle/>
              <a:p>
                <a:r>
                  <a:rPr lang="zh-CN" altLang="en-US" dirty="0"/>
                  <a:t>一个</a:t>
                </a:r>
                <a:r>
                  <a:rPr lang="en-US" altLang="zh-CN" dirty="0"/>
                  <a:t>3-</a:t>
                </a:r>
                <a:r>
                  <a:rPr lang="zh-CN" altLang="en-US" dirty="0"/>
                  <a:t>级的反馈移位寄存器，反馈函数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/>
                  <a:t>，初态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100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输出序列生成过程如下：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714500"/>
                <a:ext cx="8229600" cy="4495800"/>
              </a:xfrm>
              <a:blipFill>
                <a:blip r:embed="rId3"/>
                <a:stretch>
                  <a:fillRect l="-1333" t="-1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289595"/>
              </p:ext>
            </p:extLst>
          </p:nvPr>
        </p:nvGraphicFramePr>
        <p:xfrm>
          <a:off x="1143000" y="2819400"/>
          <a:ext cx="6705600" cy="2467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9" name="Visio" r:id="rId4" imgW="4332732" imgH="2548433" progId="">
                  <p:embed/>
                </p:oleObj>
              </mc:Choice>
              <mc:Fallback>
                <p:oleObj name="Visio" r:id="rId4" imgW="4332732" imgH="2548433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819400"/>
                        <a:ext cx="6705600" cy="24671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7200" y="5400855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Blip>
                <a:blip r:embed="rId6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4B4B4B"/>
              </a:buClr>
              <a:buChar char="–"/>
              <a:defRPr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4B4B4B"/>
              </a:buClr>
              <a:buChar char="•"/>
              <a:defRPr sz="16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4B4B4B"/>
              </a:buClr>
              <a:buChar char="–"/>
              <a:defRPr sz="14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dirty="0" smtClean="0"/>
              <a:t>移位寄存器的</a:t>
            </a:r>
            <a:r>
              <a:rPr lang="zh-CN" altLang="en-US" sz="2400" dirty="0" smtClean="0">
                <a:solidFill>
                  <a:srgbClr val="C6062F"/>
                </a:solidFill>
              </a:rPr>
              <a:t>周期</a:t>
            </a:r>
            <a:r>
              <a:rPr lang="zh-CN" altLang="en-US" sz="2400" dirty="0" smtClean="0"/>
              <a:t>是指输出序列中连续且重复出现部分的长度。上面输出序列周期长度为</a:t>
            </a:r>
            <a:r>
              <a:rPr lang="en-US" altLang="zh-CN" sz="2400" dirty="0" smtClean="0"/>
              <a:t>3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365003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序列密码的起源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序列密码可追溯到</a:t>
            </a:r>
            <a:r>
              <a:rPr lang="en-US" altLang="zh-CN" dirty="0" smtClean="0"/>
              <a:t>1917</a:t>
            </a:r>
            <a:r>
              <a:rPr lang="zh-CN" altLang="en-US" dirty="0" smtClean="0"/>
              <a:t>年的</a:t>
            </a:r>
            <a:r>
              <a:rPr lang="zh-CN" altLang="en-US" b="1" dirty="0" smtClean="0">
                <a:solidFill>
                  <a:srgbClr val="FF0000"/>
                </a:solidFill>
              </a:rPr>
              <a:t>维尔南（</a:t>
            </a:r>
            <a:r>
              <a:rPr lang="en-US" altLang="zh-CN" b="1" dirty="0" err="1" smtClean="0">
                <a:solidFill>
                  <a:srgbClr val="FF0000"/>
                </a:solidFill>
              </a:rPr>
              <a:t>Vernam</a:t>
            </a:r>
            <a:r>
              <a:rPr lang="zh-CN" altLang="en-US" b="1" dirty="0" smtClean="0">
                <a:solidFill>
                  <a:srgbClr val="FF0000"/>
                </a:solidFill>
              </a:rPr>
              <a:t>）体制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当</a:t>
            </a:r>
            <a:r>
              <a:rPr lang="en-US" altLang="zh-CN" dirty="0" err="1" smtClean="0"/>
              <a:t>Vernam</a:t>
            </a:r>
            <a:r>
              <a:rPr lang="zh-CN" altLang="en-US" dirty="0" smtClean="0"/>
              <a:t>体制的密钥序列是</a:t>
            </a:r>
            <a:r>
              <a:rPr lang="zh-CN" altLang="en-US" b="1" dirty="0" smtClean="0">
                <a:solidFill>
                  <a:srgbClr val="FF0000"/>
                </a:solidFill>
              </a:rPr>
              <a:t>随机序列</a:t>
            </a:r>
            <a:r>
              <a:rPr lang="zh-CN" altLang="en-US" dirty="0" smtClean="0"/>
              <a:t>时，就是“一次一密”密码体制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将英文字母编成</a:t>
            </a:r>
            <a:r>
              <a:rPr lang="en-US" altLang="zh-CN" dirty="0" smtClean="0"/>
              <a:t>5</a:t>
            </a:r>
            <a:r>
              <a:rPr lang="zh-CN" altLang="en-US" dirty="0" smtClean="0"/>
              <a:t>比特的二元数字，随机选择二元序列作为密钥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加密</a:t>
            </a:r>
            <a:r>
              <a:rPr lang="en-US" altLang="zh-CN" dirty="0" smtClean="0"/>
              <a:t>: </a:t>
            </a:r>
            <a:r>
              <a:rPr lang="zh-CN" altLang="en-US" dirty="0" smtClean="0"/>
              <a:t>将明文和密钥的</a:t>
            </a:r>
            <a:r>
              <a:rPr lang="zh-CN" altLang="en-US" b="1" dirty="0" smtClean="0">
                <a:solidFill>
                  <a:srgbClr val="FF0000"/>
                </a:solidFill>
              </a:rPr>
              <a:t>按</a:t>
            </a:r>
            <a:r>
              <a:rPr lang="zh-CN" altLang="en-US" b="1" dirty="0">
                <a:solidFill>
                  <a:srgbClr val="FF0000"/>
                </a:solidFill>
              </a:rPr>
              <a:t>位</a:t>
            </a:r>
            <a:r>
              <a:rPr lang="zh-CN" altLang="en-US" dirty="0" smtClean="0"/>
              <a:t>相加，即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209800" y="4953000"/>
          <a:ext cx="445293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4" name="Equation" r:id="rId3" imgW="2070100" imgH="228600" progId="">
                  <p:embed/>
                </p:oleObj>
              </mc:Choice>
              <mc:Fallback>
                <p:oleObj name="Equation" r:id="rId3" imgW="2070100" imgH="22860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953000"/>
                        <a:ext cx="4452938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0707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62290" y="1832193"/>
            <a:ext cx="8244868" cy="4178970"/>
          </a:xfrm>
          <a:prstGeom prst="rect">
            <a:avLst/>
          </a:prstGeom>
        </p:spPr>
        <p:txBody>
          <a:bodyPr vert="horz" wrap="square" lIns="0" tIns="7176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5136"/>
            <a:r>
              <a:rPr spc="-5" dirty="0">
                <a:latin typeface="Times New Roman"/>
                <a:cs typeface="Times New Roman"/>
              </a:rPr>
              <a:t>1</a:t>
            </a:r>
            <a:r>
              <a:rPr spc="-5" dirty="0"/>
              <a:t>、线性移位寄存器</a:t>
            </a:r>
          </a:p>
          <a:p>
            <a:pPr marL="185136">
              <a:spcBef>
                <a:spcPts val="691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spc="-5" dirty="0" err="1"/>
              <a:t>设</a:t>
            </a:r>
            <a:r>
              <a:rPr sz="2805" i="1" spc="-5" dirty="0" err="1" smtClean="0">
                <a:latin typeface="Times New Roman"/>
                <a:cs typeface="Times New Roman"/>
              </a:rPr>
              <a:t>F</a:t>
            </a:r>
            <a:r>
              <a:rPr sz="2805" dirty="0" smtClean="0">
                <a:latin typeface="Times New Roman"/>
                <a:cs typeface="Times New Roman"/>
              </a:rPr>
              <a:t>(</a:t>
            </a:r>
            <a:r>
              <a:rPr sz="2805" i="1" spc="-5" dirty="0" smtClean="0">
                <a:latin typeface="Times New Roman"/>
                <a:cs typeface="Times New Roman"/>
              </a:rPr>
              <a:t>s</a:t>
            </a:r>
            <a:r>
              <a:rPr sz="2855" baseline="-20467" dirty="0" smtClean="0">
                <a:latin typeface="Times New Roman"/>
                <a:cs typeface="Times New Roman"/>
              </a:rPr>
              <a:t>1</a:t>
            </a:r>
            <a:r>
              <a:rPr sz="2855" spc="331" baseline="-20467" dirty="0" smtClean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,...,</a:t>
            </a:r>
            <a:r>
              <a:rPr sz="2805" i="1" dirty="0" err="1" smtClean="0">
                <a:latin typeface="Times New Roman"/>
                <a:cs typeface="Times New Roman"/>
              </a:rPr>
              <a:t>s</a:t>
            </a:r>
            <a:r>
              <a:rPr sz="2855" i="1" spc="-7" baseline="-20467" dirty="0" err="1" smtClean="0">
                <a:latin typeface="Times New Roman"/>
                <a:cs typeface="Times New Roman"/>
              </a:rPr>
              <a:t>n</a:t>
            </a:r>
            <a:r>
              <a:rPr sz="2855" spc="346" baseline="-20467" dirty="0" smtClean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)</a:t>
            </a:r>
            <a:r>
              <a:rPr sz="2805" dirty="0"/>
              <a:t>为线性函数，则可写成</a:t>
            </a:r>
            <a:endParaRPr sz="2805" dirty="0">
              <a:latin typeface="Times New Roman"/>
              <a:cs typeface="Times New Roman"/>
            </a:endParaRPr>
          </a:p>
          <a:p>
            <a:pPr marL="1075825">
              <a:spcBef>
                <a:spcPts val="676"/>
              </a:spcBef>
            </a:pPr>
            <a:r>
              <a:rPr sz="2805" i="1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805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805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55" spc="-7" baseline="-20467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05" dirty="0">
                <a:solidFill>
                  <a:srgbClr val="FF0000"/>
                </a:solidFill>
                <a:latin typeface="Times New Roman"/>
                <a:cs typeface="Times New Roman"/>
              </a:rPr>
              <a:t>,...,</a:t>
            </a:r>
            <a:r>
              <a:rPr sz="2805" i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55" spc="-7" baseline="-20467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5" dirty="0" smtClean="0">
                <a:solidFill>
                  <a:srgbClr val="FF0000"/>
                </a:solidFill>
                <a:latin typeface="Times New Roman"/>
                <a:cs typeface="Times New Roman"/>
              </a:rPr>
              <a:t>) </a:t>
            </a:r>
            <a:r>
              <a:rPr sz="2805" dirty="0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sz="2805" i="1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855" spc="-7" baseline="-20467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05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55" baseline="-20467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05" spc="-5" dirty="0">
                <a:solidFill>
                  <a:srgbClr val="FF0000"/>
                </a:solidFill>
                <a:latin typeface="Times New Roman"/>
                <a:cs typeface="Times New Roman"/>
              </a:rPr>
              <a:t>+,...,+</a:t>
            </a:r>
            <a:r>
              <a:rPr sz="2805" i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855" i="1" spc="-7" baseline="-20467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5" i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55" i="1" spc="-7" baseline="-20467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sz="2855" baseline="-20467" dirty="0">
              <a:latin typeface="Times New Roman"/>
              <a:cs typeface="Times New Roman"/>
            </a:endParaRPr>
          </a:p>
          <a:p>
            <a:pPr marL="452979">
              <a:spcBef>
                <a:spcPts val="676"/>
              </a:spcBef>
            </a:pPr>
            <a:r>
              <a:rPr sz="2805" spc="-5" dirty="0" smtClean="0"/>
              <a:t>其中</a:t>
            </a:r>
            <a:r>
              <a:rPr sz="2805" i="1" dirty="0" smtClean="0">
                <a:latin typeface="Times New Roman"/>
                <a:cs typeface="Times New Roman"/>
              </a:rPr>
              <a:t>g</a:t>
            </a:r>
            <a:r>
              <a:rPr sz="2855" baseline="-20467" dirty="0" smtClean="0">
                <a:latin typeface="Times New Roman"/>
                <a:cs typeface="Times New Roman"/>
              </a:rPr>
              <a:t>1</a:t>
            </a:r>
            <a:r>
              <a:rPr sz="2805" spc="-5" dirty="0"/>
              <a:t>，</a:t>
            </a:r>
            <a:r>
              <a:rPr sz="2805" spc="-5" dirty="0">
                <a:latin typeface="Times New Roman"/>
                <a:cs typeface="Times New Roman"/>
              </a:rPr>
              <a:t>..</a:t>
            </a:r>
            <a:r>
              <a:rPr sz="2805" dirty="0">
                <a:latin typeface="Times New Roman"/>
                <a:cs typeface="Times New Roman"/>
              </a:rPr>
              <a:t>.</a:t>
            </a:r>
            <a:r>
              <a:rPr sz="2805" spc="-5" dirty="0"/>
              <a:t>，</a:t>
            </a:r>
            <a:r>
              <a:rPr sz="2805" i="1" dirty="0" err="1" smtClean="0">
                <a:latin typeface="Times New Roman"/>
                <a:cs typeface="Times New Roman"/>
              </a:rPr>
              <a:t>g</a:t>
            </a:r>
            <a:r>
              <a:rPr sz="2855" i="1" spc="-7" baseline="-20467" dirty="0" err="1" smtClean="0">
                <a:latin typeface="Times New Roman"/>
                <a:cs typeface="Times New Roman"/>
              </a:rPr>
              <a:t>n</a:t>
            </a:r>
            <a:r>
              <a:rPr sz="2805" dirty="0" err="1" smtClean="0"/>
              <a:t>为反馈系数</a:t>
            </a:r>
            <a:r>
              <a:rPr sz="2805" dirty="0"/>
              <a:t>。</a:t>
            </a:r>
            <a:endParaRPr sz="2805" dirty="0">
              <a:latin typeface="Times New Roman"/>
              <a:cs typeface="Times New Roman"/>
            </a:endParaRPr>
          </a:p>
          <a:p>
            <a:pPr marL="185136">
              <a:spcBef>
                <a:spcPts val="3001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spc="-10" dirty="0"/>
              <a:t>在</a:t>
            </a:r>
            <a:r>
              <a:rPr sz="2805" spc="-1087" dirty="0"/>
              <a:t> </a:t>
            </a:r>
            <a:r>
              <a:rPr sz="2805" i="1" dirty="0">
                <a:latin typeface="Times New Roman"/>
                <a:cs typeface="Times New Roman"/>
              </a:rPr>
              <a:t>G</a:t>
            </a:r>
            <a:r>
              <a:rPr sz="2805" i="1" spc="-5" dirty="0">
                <a:latin typeface="Times New Roman"/>
                <a:cs typeface="Times New Roman"/>
              </a:rPr>
              <a:t>F</a:t>
            </a:r>
            <a:r>
              <a:rPr sz="2805" dirty="0">
                <a:latin typeface="Times New Roman"/>
                <a:cs typeface="Times New Roman"/>
              </a:rPr>
              <a:t>(2)</a:t>
            </a:r>
            <a:r>
              <a:rPr sz="2805" spc="-386" dirty="0">
                <a:latin typeface="Times New Roman"/>
                <a:cs typeface="Times New Roman"/>
              </a:rPr>
              <a:t> </a:t>
            </a:r>
            <a:r>
              <a:rPr sz="2805" spc="326" dirty="0"/>
              <a:t>的情况下，式中的</a:t>
            </a:r>
            <a:r>
              <a:rPr sz="2805" dirty="0">
                <a:latin typeface="Times New Roman"/>
                <a:cs typeface="Times New Roman"/>
              </a:rPr>
              <a:t>+</a:t>
            </a:r>
            <a:r>
              <a:rPr sz="2805" spc="-376" dirty="0">
                <a:latin typeface="Times New Roman"/>
                <a:cs typeface="Times New Roman"/>
              </a:rPr>
              <a:t> </a:t>
            </a:r>
            <a:r>
              <a:rPr sz="2805" spc="326" dirty="0"/>
              <a:t>即为⊕，</a:t>
            </a:r>
            <a:r>
              <a:rPr sz="2805" spc="326" dirty="0" err="1"/>
              <a:t>反馈系</a:t>
            </a:r>
            <a:r>
              <a:rPr sz="2805" spc="-10" dirty="0" err="1"/>
              <a:t>数</a:t>
            </a:r>
            <a:r>
              <a:rPr sz="2805" i="1" dirty="0" err="1" smtClean="0">
                <a:latin typeface="Times New Roman"/>
                <a:cs typeface="Times New Roman"/>
              </a:rPr>
              <a:t>g</a:t>
            </a:r>
            <a:r>
              <a:rPr sz="2855" i="1" baseline="-20467" dirty="0" err="1" smtClean="0">
                <a:latin typeface="Times New Roman"/>
                <a:cs typeface="Times New Roman"/>
              </a:rPr>
              <a:t>i</a:t>
            </a:r>
            <a:r>
              <a:rPr sz="2805" spc="-5" dirty="0" err="1" smtClean="0"/>
              <a:t>∈</a:t>
            </a:r>
            <a:r>
              <a:rPr sz="2805" i="1" dirty="0" err="1">
                <a:latin typeface="Times New Roman"/>
                <a:cs typeface="Times New Roman"/>
              </a:rPr>
              <a:t>G</a:t>
            </a:r>
            <a:r>
              <a:rPr sz="2805" i="1" spc="-5" dirty="0" err="1">
                <a:latin typeface="Times New Roman"/>
                <a:cs typeface="Times New Roman"/>
              </a:rPr>
              <a:t>F</a:t>
            </a:r>
            <a:r>
              <a:rPr sz="2805" dirty="0">
                <a:latin typeface="Times New Roman"/>
                <a:cs typeface="Times New Roman"/>
              </a:rPr>
              <a:t>(2</a:t>
            </a:r>
            <a:r>
              <a:rPr sz="2805" spc="15" dirty="0">
                <a:latin typeface="Times New Roman"/>
                <a:cs typeface="Times New Roman"/>
              </a:rPr>
              <a:t>)</a:t>
            </a:r>
            <a:r>
              <a:rPr sz="2805" spc="25" dirty="0"/>
              <a:t>，如</a:t>
            </a:r>
            <a:r>
              <a:rPr sz="2805" spc="15" dirty="0"/>
              <a:t>果</a:t>
            </a:r>
            <a:r>
              <a:rPr sz="2805" i="1" spc="5" dirty="0">
                <a:latin typeface="Times New Roman"/>
                <a:cs typeface="Times New Roman"/>
              </a:rPr>
              <a:t>g</a:t>
            </a:r>
            <a:r>
              <a:rPr sz="2855" i="1" spc="-7" baseline="-20467" dirty="0">
                <a:latin typeface="Times New Roman"/>
                <a:cs typeface="Times New Roman"/>
              </a:rPr>
              <a:t>i</a:t>
            </a:r>
            <a:r>
              <a:rPr sz="2805" spc="-5" dirty="0">
                <a:latin typeface="Times New Roman"/>
                <a:cs typeface="Times New Roman"/>
              </a:rPr>
              <a:t>=</a:t>
            </a:r>
            <a:r>
              <a:rPr sz="2805" spc="25" dirty="0">
                <a:latin typeface="Times New Roman"/>
                <a:cs typeface="Times New Roman"/>
              </a:rPr>
              <a:t>0</a:t>
            </a:r>
            <a:r>
              <a:rPr sz="2805" spc="5" dirty="0"/>
              <a:t>，则表示式中的</a:t>
            </a:r>
            <a:r>
              <a:rPr sz="2805" i="1" spc="5" dirty="0">
                <a:latin typeface="Times New Roman"/>
                <a:cs typeface="Times New Roman"/>
              </a:rPr>
              <a:t>g</a:t>
            </a:r>
            <a:r>
              <a:rPr sz="2855" i="1" spc="-15" baseline="-20467" dirty="0">
                <a:latin typeface="Times New Roman"/>
                <a:cs typeface="Times New Roman"/>
              </a:rPr>
              <a:t>i</a:t>
            </a:r>
            <a:r>
              <a:rPr sz="2805" i="1" dirty="0">
                <a:latin typeface="Times New Roman"/>
                <a:cs typeface="Times New Roman"/>
              </a:rPr>
              <a:t>s</a:t>
            </a:r>
            <a:r>
              <a:rPr sz="2855" i="1" baseline="-20467" dirty="0">
                <a:latin typeface="Times New Roman"/>
                <a:cs typeface="Times New Roman"/>
              </a:rPr>
              <a:t>i  </a:t>
            </a:r>
            <a:r>
              <a:rPr sz="2805" spc="5" dirty="0" err="1"/>
              <a:t>项不存在，</a:t>
            </a:r>
            <a:r>
              <a:rPr sz="2805" spc="5" dirty="0" err="1" smtClean="0"/>
              <a:t>因</a:t>
            </a:r>
            <a:r>
              <a:rPr sz="2805" spc="55" dirty="0" err="1" smtClean="0"/>
              <a:t>此表</a:t>
            </a:r>
            <a:r>
              <a:rPr sz="2805" spc="50" dirty="0" err="1" smtClean="0"/>
              <a:t>示</a:t>
            </a:r>
            <a:r>
              <a:rPr sz="2805" i="1" dirty="0" err="1">
                <a:latin typeface="Times New Roman"/>
                <a:cs typeface="Times New Roman"/>
              </a:rPr>
              <a:t>s</a:t>
            </a:r>
            <a:r>
              <a:rPr sz="2855" i="1" spc="82" baseline="-20467" dirty="0" err="1">
                <a:latin typeface="Times New Roman"/>
                <a:cs typeface="Times New Roman"/>
              </a:rPr>
              <a:t>i</a:t>
            </a:r>
            <a:r>
              <a:rPr sz="2805" spc="50" dirty="0" err="1"/>
              <a:t>不连接。同理</a:t>
            </a:r>
            <a:r>
              <a:rPr sz="2805" spc="45" dirty="0" err="1"/>
              <a:t>，</a:t>
            </a:r>
            <a:r>
              <a:rPr sz="2805" i="1" dirty="0" err="1">
                <a:latin typeface="Times New Roman"/>
                <a:cs typeface="Times New Roman"/>
              </a:rPr>
              <a:t>g</a:t>
            </a:r>
            <a:r>
              <a:rPr sz="2855" i="1" spc="-7" baseline="-20467" dirty="0" err="1">
                <a:latin typeface="Times New Roman"/>
                <a:cs typeface="Times New Roman"/>
              </a:rPr>
              <a:t>i</a:t>
            </a:r>
            <a:r>
              <a:rPr sz="2805" spc="-5" dirty="0">
                <a:latin typeface="Times New Roman"/>
                <a:cs typeface="Times New Roman"/>
              </a:rPr>
              <a:t>=</a:t>
            </a:r>
            <a:r>
              <a:rPr sz="2805" spc="50" dirty="0">
                <a:latin typeface="Times New Roman"/>
                <a:cs typeface="Times New Roman"/>
              </a:rPr>
              <a:t>1</a:t>
            </a:r>
            <a:r>
              <a:rPr sz="2805" spc="50" dirty="0"/>
              <a:t>表</a:t>
            </a:r>
            <a:r>
              <a:rPr sz="2805" spc="40" dirty="0"/>
              <a:t>示</a:t>
            </a:r>
            <a:r>
              <a:rPr sz="2805" i="1" dirty="0">
                <a:latin typeface="Times New Roman"/>
                <a:cs typeface="Times New Roman"/>
              </a:rPr>
              <a:t>s</a:t>
            </a:r>
            <a:r>
              <a:rPr sz="2855" i="1" spc="67" baseline="-20467" dirty="0">
                <a:latin typeface="Times New Roman"/>
                <a:cs typeface="Times New Roman"/>
              </a:rPr>
              <a:t>i</a:t>
            </a:r>
            <a:r>
              <a:rPr sz="2805" spc="50" dirty="0"/>
              <a:t>连接。</a:t>
            </a:r>
            <a:r>
              <a:rPr sz="2805" spc="45" dirty="0"/>
              <a:t>故</a:t>
            </a:r>
            <a:r>
              <a:rPr sz="2805" i="1" spc="5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855" i="1" spc="67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5" spc="50" dirty="0" smtClean="0">
                <a:solidFill>
                  <a:srgbClr val="FF0000"/>
                </a:solidFill>
              </a:rPr>
              <a:t>的作用</a:t>
            </a:r>
            <a:r>
              <a:rPr sz="2805" dirty="0" smtClean="0">
                <a:solidFill>
                  <a:srgbClr val="FF0000"/>
                </a:solidFill>
              </a:rPr>
              <a:t>相当于一个开关</a:t>
            </a:r>
            <a:r>
              <a:rPr sz="2805" dirty="0">
                <a:solidFill>
                  <a:srgbClr val="FF0000"/>
                </a:solidFill>
              </a:rPr>
              <a:t>。</a:t>
            </a:r>
            <a:endParaRPr sz="280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30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</p:spTree>
    <p:extLst>
      <p:ext uri="{BB962C8B-B14F-4D97-AF65-F5344CB8AC3E}">
        <p14:creationId xmlns:p14="http://schemas.microsoft.com/office/powerpoint/2010/main" val="23863735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62290" y="1832193"/>
            <a:ext cx="8244868" cy="3082387"/>
          </a:xfrm>
          <a:prstGeom prst="rect">
            <a:avLst/>
          </a:prstGeom>
        </p:spPr>
        <p:txBody>
          <a:bodyPr vert="horz" wrap="square" lIns="0" tIns="7176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3245"/>
            <a:r>
              <a:rPr spc="-5" dirty="0">
                <a:latin typeface="Times New Roman"/>
                <a:cs typeface="Times New Roman"/>
              </a:rPr>
              <a:t>1</a:t>
            </a:r>
            <a:r>
              <a:rPr spc="-5" dirty="0"/>
              <a:t>、线性移位寄存器</a:t>
            </a:r>
          </a:p>
          <a:p>
            <a:pPr marL="456796" marR="5726" indent="-344188">
              <a:spcBef>
                <a:spcPts val="691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spc="50" dirty="0"/>
              <a:t>形式地，</a:t>
            </a:r>
            <a:r>
              <a:rPr sz="2805" spc="45" dirty="0"/>
              <a:t>用</a:t>
            </a:r>
            <a:r>
              <a:rPr sz="2805" i="1" dirty="0">
                <a:latin typeface="Times New Roman"/>
                <a:cs typeface="Times New Roman"/>
              </a:rPr>
              <a:t>x</a:t>
            </a:r>
            <a:r>
              <a:rPr sz="2855" i="1" spc="67" baseline="23391" dirty="0">
                <a:latin typeface="Times New Roman"/>
                <a:cs typeface="Times New Roman"/>
              </a:rPr>
              <a:t>i</a:t>
            </a:r>
            <a:r>
              <a:rPr sz="2805" spc="40" dirty="0"/>
              <a:t>与</a:t>
            </a:r>
            <a:r>
              <a:rPr sz="2805" i="1" dirty="0">
                <a:latin typeface="Times New Roman"/>
                <a:cs typeface="Times New Roman"/>
              </a:rPr>
              <a:t>s</a:t>
            </a:r>
            <a:r>
              <a:rPr sz="2855" i="1" baseline="-20467" dirty="0">
                <a:latin typeface="Times New Roman"/>
                <a:cs typeface="Times New Roman"/>
              </a:rPr>
              <a:t>i </a:t>
            </a:r>
            <a:r>
              <a:rPr sz="2855" i="1" spc="44" baseline="-20467" dirty="0">
                <a:latin typeface="Times New Roman"/>
                <a:cs typeface="Times New Roman"/>
              </a:rPr>
              <a:t> </a:t>
            </a:r>
            <a:r>
              <a:rPr sz="2805" spc="30" dirty="0"/>
              <a:t>相对应，则根据反馈函数可导出一</a:t>
            </a:r>
            <a:r>
              <a:rPr sz="2805" spc="35" dirty="0"/>
              <a:t> </a:t>
            </a:r>
            <a:r>
              <a:rPr sz="2805" dirty="0"/>
              <a:t>个文</a:t>
            </a:r>
            <a:r>
              <a:rPr sz="2805" spc="-10" dirty="0"/>
              <a:t>字</a:t>
            </a:r>
            <a:r>
              <a:rPr sz="2805" i="1" dirty="0">
                <a:latin typeface="Times New Roman"/>
                <a:cs typeface="Times New Roman"/>
              </a:rPr>
              <a:t>x</a:t>
            </a:r>
            <a:r>
              <a:rPr sz="2805" dirty="0"/>
              <a:t>的多项式：</a:t>
            </a:r>
            <a:endParaRPr sz="2805" dirty="0">
              <a:latin typeface="Times New Roman"/>
              <a:cs typeface="Times New Roman"/>
            </a:endParaRPr>
          </a:p>
          <a:p>
            <a:pPr marL="1129903">
              <a:spcBef>
                <a:spcPts val="741"/>
              </a:spcBef>
            </a:pPr>
            <a:r>
              <a:rPr i="1" spc="-5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pc="-5" dirty="0">
                <a:solidFill>
                  <a:srgbClr val="FF0000"/>
                </a:solidFill>
                <a:latin typeface="Times New Roman"/>
                <a:cs typeface="Times New Roman"/>
              </a:rPr>
              <a:t>) </a:t>
            </a:r>
            <a:r>
              <a:rPr i="1" spc="-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i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3156" i="1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156" i="1" spc="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6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3156" i="1" baseline="26455" dirty="0">
                <a:solidFill>
                  <a:srgbClr val="FF0000"/>
                </a:solidFill>
                <a:latin typeface="Times New Roman"/>
                <a:cs typeface="Times New Roman"/>
              </a:rPr>
              <a:t>n </a:t>
            </a:r>
            <a:r>
              <a:rPr sz="3156" i="1" spc="-376" baseline="264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6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sz="3206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3156" i="1" spc="-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156" i="1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-1 </a:t>
            </a:r>
            <a:r>
              <a:rPr sz="3206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 </a:t>
            </a:r>
            <a:r>
              <a:rPr sz="3156" i="1" spc="-7" baseline="2645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156" i="1" baseline="26455" dirty="0">
                <a:solidFill>
                  <a:srgbClr val="FF0000"/>
                </a:solidFill>
                <a:latin typeface="Times New Roman"/>
                <a:cs typeface="Times New Roman"/>
              </a:rPr>
              <a:t>-1 </a:t>
            </a:r>
            <a:r>
              <a:rPr sz="3156" i="1" spc="-383" baseline="264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6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+,...,+g</a:t>
            </a:r>
            <a:r>
              <a:rPr sz="3156" i="1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3206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3206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6" i="1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lang="en-US" sz="3206" i="1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3156" baseline="-21164" dirty="0">
              <a:latin typeface="Times New Roman"/>
              <a:cs typeface="Times New Roman"/>
            </a:endParaRPr>
          </a:p>
          <a:p>
            <a:pPr marL="113245">
              <a:spcBef>
                <a:spcPts val="691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spc="-5" dirty="0">
                <a:solidFill>
                  <a:srgbClr val="3333CC"/>
                </a:solidFill>
              </a:rPr>
              <a:t>称</a:t>
            </a:r>
            <a:r>
              <a:rPr sz="2805" i="1" dirty="0">
                <a:solidFill>
                  <a:srgbClr val="3333CC"/>
                </a:solidFill>
                <a:latin typeface="Times New Roman"/>
                <a:cs typeface="Times New Roman"/>
              </a:rPr>
              <a:t>g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805" i="1" dirty="0">
                <a:solidFill>
                  <a:srgbClr val="3333CC"/>
                </a:solidFill>
                <a:latin typeface="Times New Roman"/>
                <a:cs typeface="Times New Roman"/>
              </a:rPr>
              <a:t>x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) </a:t>
            </a:r>
            <a:r>
              <a:rPr sz="2805" dirty="0">
                <a:solidFill>
                  <a:srgbClr val="3333CC"/>
                </a:solidFill>
              </a:rPr>
              <a:t>为线性移位寄存器的连接多项式。</a:t>
            </a:r>
            <a:endParaRPr sz="2805" dirty="0">
              <a:latin typeface="Times New Roman"/>
              <a:cs typeface="Times New Roman"/>
            </a:endParaRPr>
          </a:p>
          <a:p>
            <a:pPr marL="456160" marR="5090" indent="-343552">
              <a:spcBef>
                <a:spcPts val="676"/>
              </a:spcBef>
            </a:pPr>
            <a:endParaRPr sz="2805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31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</p:spTree>
    <p:extLst>
      <p:ext uri="{BB962C8B-B14F-4D97-AF65-F5344CB8AC3E}">
        <p14:creationId xmlns:p14="http://schemas.microsoft.com/office/powerpoint/2010/main" val="13399141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590" y="1643197"/>
            <a:ext cx="8654567" cy="457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b="1" spc="-5" dirty="0">
                <a:latin typeface="Times New Roman"/>
                <a:cs typeface="Times New Roman"/>
              </a:rPr>
              <a:t>1</a:t>
            </a:r>
            <a:r>
              <a:rPr sz="3206" b="1" spc="-5" dirty="0">
                <a:latin typeface="宋体"/>
                <a:cs typeface="宋体"/>
              </a:rPr>
              <a:t>、线性移位寄存器</a:t>
            </a:r>
            <a:endParaRPr sz="3206" dirty="0">
              <a:latin typeface="宋体"/>
              <a:cs typeface="宋体"/>
            </a:endParaRPr>
          </a:p>
          <a:p>
            <a:pPr marL="355639" marR="5090" indent="-343552" algn="just">
              <a:spcBef>
                <a:spcPts val="701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0" dirty="0">
                <a:latin typeface="Times New Roman"/>
                <a:cs typeface="Times New Roman"/>
              </a:rPr>
              <a:t> </a:t>
            </a:r>
            <a:r>
              <a:rPr sz="2805" b="1" i="1" spc="100" dirty="0">
                <a:latin typeface="Times New Roman"/>
                <a:cs typeface="Times New Roman"/>
              </a:rPr>
              <a:t>n</a:t>
            </a:r>
            <a:r>
              <a:rPr sz="2805" b="1" spc="80" dirty="0">
                <a:latin typeface="宋体"/>
                <a:cs typeface="宋体"/>
              </a:rPr>
              <a:t>级线性移位寄存器最多</a:t>
            </a:r>
            <a:r>
              <a:rPr sz="2805" b="1" spc="90" dirty="0">
                <a:latin typeface="宋体"/>
                <a:cs typeface="宋体"/>
              </a:rPr>
              <a:t>有</a:t>
            </a:r>
            <a:r>
              <a:rPr sz="2805" b="1" dirty="0">
                <a:latin typeface="Times New Roman"/>
                <a:cs typeface="Times New Roman"/>
              </a:rPr>
              <a:t>2</a:t>
            </a:r>
            <a:r>
              <a:rPr sz="2855" b="1" i="1" spc="127" baseline="23391" dirty="0">
                <a:latin typeface="Times New Roman"/>
                <a:cs typeface="Times New Roman"/>
              </a:rPr>
              <a:t>n</a:t>
            </a:r>
            <a:r>
              <a:rPr sz="2805" b="1" spc="80" dirty="0">
                <a:latin typeface="宋体"/>
                <a:cs typeface="宋体"/>
              </a:rPr>
              <a:t>个不同的状态。若其初</a:t>
            </a:r>
            <a:r>
              <a:rPr sz="2805" b="1" spc="85" dirty="0">
                <a:latin typeface="宋体"/>
                <a:cs typeface="宋体"/>
              </a:rPr>
              <a:t> </a:t>
            </a:r>
            <a:r>
              <a:rPr sz="2805" b="1" spc="15" dirty="0">
                <a:latin typeface="宋体"/>
                <a:cs typeface="宋体"/>
              </a:rPr>
              <a:t>始状态为零，则其后续状态恒为零。若其初始状态不</a:t>
            </a:r>
            <a:r>
              <a:rPr sz="2805" b="1" spc="20" dirty="0">
                <a:latin typeface="宋体"/>
                <a:cs typeface="宋体"/>
              </a:rPr>
              <a:t> </a:t>
            </a:r>
            <a:r>
              <a:rPr sz="2805" b="1" spc="75" dirty="0">
                <a:latin typeface="宋体"/>
                <a:cs typeface="宋体"/>
              </a:rPr>
              <a:t>为零，则其后续状态也不为零。</a:t>
            </a:r>
            <a:r>
              <a:rPr sz="2805" b="1" spc="75" dirty="0">
                <a:solidFill>
                  <a:srgbClr val="FF0000"/>
                </a:solidFill>
                <a:latin typeface="宋体"/>
                <a:cs typeface="宋体"/>
              </a:rPr>
              <a:t>因此</a:t>
            </a:r>
            <a:r>
              <a:rPr sz="2805" b="1" spc="70" dirty="0">
                <a:solidFill>
                  <a:srgbClr val="FF0000"/>
                </a:solidFill>
                <a:latin typeface="宋体"/>
                <a:cs typeface="宋体"/>
              </a:rPr>
              <a:t>，</a:t>
            </a:r>
            <a:r>
              <a:rPr sz="2805" b="1" i="1" spc="6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5" b="1" spc="50" dirty="0">
                <a:solidFill>
                  <a:srgbClr val="FF0000"/>
                </a:solidFill>
                <a:latin typeface="宋体"/>
                <a:cs typeface="宋体"/>
              </a:rPr>
              <a:t>级线性移位</a:t>
            </a:r>
            <a:r>
              <a:rPr sz="2805" b="1" spc="55" dirty="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寄存器的状态周期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≤</a:t>
            </a:r>
            <a:r>
              <a:rPr sz="2805" b="1" spc="5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855" b="1" i="1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n  </a:t>
            </a:r>
            <a:r>
              <a:rPr sz="2855" b="1" i="1" spc="-293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5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–1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，其输出序列的周期≤</a:t>
            </a:r>
            <a:r>
              <a:rPr sz="2805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855" b="1" i="1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n  </a:t>
            </a:r>
            <a:r>
              <a:rPr sz="2855" b="1" i="1" spc="-301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– 1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。</a:t>
            </a:r>
            <a:endParaRPr sz="2805" dirty="0">
              <a:latin typeface="宋体"/>
              <a:cs typeface="宋体"/>
            </a:endParaRPr>
          </a:p>
          <a:p>
            <a:pPr marL="355639" marR="14632" indent="-343552" algn="just">
              <a:lnSpc>
                <a:spcPct val="100099"/>
              </a:lnSpc>
              <a:spcBef>
                <a:spcPts val="846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b="1" spc="25" dirty="0">
                <a:latin typeface="宋体"/>
                <a:cs typeface="宋体"/>
              </a:rPr>
              <a:t>只</a:t>
            </a:r>
            <a:r>
              <a:rPr sz="2805" b="1" spc="15" dirty="0">
                <a:latin typeface="宋体"/>
                <a:cs typeface="宋体"/>
              </a:rPr>
              <a:t>要选择合适的连接多项式便可使线性移位寄存器的</a:t>
            </a:r>
            <a:r>
              <a:rPr sz="2805" b="1" spc="20" dirty="0">
                <a:latin typeface="宋体"/>
                <a:cs typeface="宋体"/>
              </a:rPr>
              <a:t>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输出序列周期达到最大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值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855" b="1" i="1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55" b="1" i="1" spc="346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–1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，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并称此时的输出序列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sz="2805" b="1" spc="180" dirty="0">
                <a:solidFill>
                  <a:srgbClr val="FF0000"/>
                </a:solidFill>
                <a:latin typeface="宋体"/>
                <a:cs typeface="宋体"/>
              </a:rPr>
              <a:t>为最大长度线性移位</a:t>
            </a:r>
            <a:r>
              <a:rPr sz="2805" b="1" spc="175" dirty="0">
                <a:solidFill>
                  <a:srgbClr val="FF0000"/>
                </a:solidFill>
                <a:latin typeface="宋体"/>
                <a:cs typeface="宋体"/>
              </a:rPr>
              <a:t>寄存器输出序列，简称</a:t>
            </a:r>
            <a:r>
              <a:rPr sz="2805" b="1" spc="170" dirty="0">
                <a:solidFill>
                  <a:srgbClr val="FF0000"/>
                </a:solidFill>
                <a:latin typeface="宋体"/>
                <a:cs typeface="宋体"/>
              </a:rPr>
              <a:t>为</a:t>
            </a:r>
            <a:r>
              <a:rPr sz="2805" b="1" i="1" spc="17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序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列。</a:t>
            </a:r>
            <a:endParaRPr sz="2805" dirty="0">
              <a:latin typeface="宋体"/>
              <a:cs typeface="宋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32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</p:spTree>
    <p:extLst>
      <p:ext uri="{BB962C8B-B14F-4D97-AF65-F5344CB8AC3E}">
        <p14:creationId xmlns:p14="http://schemas.microsoft.com/office/powerpoint/2010/main" val="23413226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49363"/>
            <a:ext cx="8229600" cy="5075237"/>
          </a:xfrm>
        </p:spPr>
        <p:txBody>
          <a:bodyPr/>
          <a:lstStyle/>
          <a:p>
            <a:r>
              <a:rPr lang="zh-CN" altLang="en-US" sz="2400" dirty="0">
                <a:solidFill>
                  <a:srgbClr val="FF3300"/>
                </a:solidFill>
              </a:rPr>
              <a:t>反馈移位寄存器</a:t>
            </a:r>
            <a:r>
              <a:rPr lang="en-US" altLang="zh-CN" sz="2400" dirty="0">
                <a:solidFill>
                  <a:srgbClr val="FF3300"/>
                </a:solidFill>
              </a:rPr>
              <a:t>FSR</a:t>
            </a:r>
            <a:r>
              <a:rPr lang="zh-CN" altLang="en-US" sz="2400" dirty="0">
                <a:solidFill>
                  <a:srgbClr val="FF3300"/>
                </a:solidFill>
              </a:rPr>
              <a:t>分为：</a:t>
            </a:r>
            <a:endParaRPr lang="en-US" altLang="zh-CN" sz="2400" dirty="0">
              <a:solidFill>
                <a:srgbClr val="FF3300"/>
              </a:solidFill>
            </a:endParaRPr>
          </a:p>
          <a:p>
            <a:pPr lvl="1"/>
            <a:r>
              <a:rPr lang="zh-CN" altLang="en-US" sz="2000" dirty="0">
                <a:solidFill>
                  <a:srgbClr val="FF3300"/>
                </a:solidFill>
              </a:rPr>
              <a:t>线性反馈移位寄存器（</a:t>
            </a:r>
            <a:r>
              <a:rPr lang="en-US" altLang="zh-CN" sz="2000" dirty="0">
                <a:solidFill>
                  <a:srgbClr val="FF3300"/>
                </a:solidFill>
              </a:rPr>
              <a:t>LFSR</a:t>
            </a:r>
            <a:r>
              <a:rPr lang="zh-CN" altLang="en-US" sz="2000" dirty="0">
                <a:solidFill>
                  <a:srgbClr val="FF3300"/>
                </a:solidFill>
              </a:rPr>
              <a:t>）：</a:t>
            </a:r>
            <a:r>
              <a:rPr lang="zh-CN" altLang="en-US" sz="2000" dirty="0"/>
              <a:t>主要采用</a:t>
            </a:r>
            <a:endParaRPr lang="en-US" altLang="zh-CN" sz="2000" dirty="0"/>
          </a:p>
          <a:p>
            <a:pPr lvl="1"/>
            <a:r>
              <a:rPr lang="zh-CN" altLang="en-US" sz="2000" dirty="0">
                <a:solidFill>
                  <a:srgbClr val="FF3300"/>
                </a:solidFill>
              </a:rPr>
              <a:t>非线性反馈移位寄存器（</a:t>
            </a:r>
            <a:r>
              <a:rPr lang="en-US" altLang="zh-CN" sz="2000" dirty="0">
                <a:solidFill>
                  <a:srgbClr val="FF3300"/>
                </a:solidFill>
              </a:rPr>
              <a:t>NLFSR</a:t>
            </a:r>
            <a:r>
              <a:rPr lang="zh-CN" altLang="en-US" sz="2000" dirty="0">
                <a:solidFill>
                  <a:srgbClr val="FF3300"/>
                </a:solidFill>
              </a:rPr>
              <a:t>）：</a:t>
            </a:r>
            <a:r>
              <a:rPr lang="zh-CN" altLang="en-US" sz="2000" dirty="0"/>
              <a:t>也可作为驱动器，但因为数学上分析困难很少被采</a:t>
            </a:r>
            <a:r>
              <a:rPr lang="zh-CN" altLang="en-US" sz="2000" dirty="0" smtClean="0"/>
              <a:t>用</a:t>
            </a:r>
            <a:endParaRPr lang="zh-CN" altLang="en-US" sz="2000" dirty="0"/>
          </a:p>
          <a:p>
            <a:r>
              <a:rPr lang="zh-CN" altLang="en-US" sz="2400" dirty="0">
                <a:solidFill>
                  <a:srgbClr val="C6062F"/>
                </a:solidFill>
              </a:rPr>
              <a:t>线性反馈移位寄存器</a:t>
            </a:r>
            <a:r>
              <a:rPr lang="en-US" altLang="zh-CN" sz="2400" dirty="0">
                <a:solidFill>
                  <a:srgbClr val="C6062F"/>
                </a:solidFill>
              </a:rPr>
              <a:t>(liner feedback shift </a:t>
            </a:r>
            <a:r>
              <a:rPr lang="en-US" altLang="zh-CN" sz="2400" dirty="0" err="1">
                <a:solidFill>
                  <a:srgbClr val="C6062F"/>
                </a:solidFill>
              </a:rPr>
              <a:t>register,LFSR</a:t>
            </a:r>
            <a:r>
              <a:rPr lang="en-US" altLang="zh-CN" sz="2400" dirty="0">
                <a:solidFill>
                  <a:srgbClr val="C6062F"/>
                </a:solidFill>
              </a:rPr>
              <a:t>)</a:t>
            </a:r>
            <a:r>
              <a:rPr lang="zh-CN" altLang="en-US" sz="2400" dirty="0"/>
              <a:t>是一种特殊的</a:t>
            </a:r>
            <a:r>
              <a:rPr lang="en-US" altLang="zh-CN" sz="2400" dirty="0"/>
              <a:t>FSR</a:t>
            </a:r>
            <a:r>
              <a:rPr lang="zh-CN" altLang="en-US" sz="2400" dirty="0"/>
              <a:t>，其反馈函数是移位寄存器中某些位的异或，参与运算的这些位叫做抽头</a:t>
            </a:r>
            <a:r>
              <a:rPr lang="zh-CN" altLang="en-US" sz="2400" dirty="0" smtClean="0"/>
              <a:t>位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5300" y="4191000"/>
            <a:ext cx="8420100" cy="237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 smtClean="0">
                <a:solidFill>
                  <a:srgbClr val="C6062F"/>
                </a:solidFill>
              </a:rPr>
              <a:t>特征：</a:t>
            </a:r>
            <a:r>
              <a:rPr lang="en-US" altLang="zh-CN" sz="2400" kern="0" dirty="0" smtClean="0"/>
              <a:t>n-</a:t>
            </a:r>
            <a:r>
              <a:rPr lang="zh-CN" altLang="en-US" sz="2400" kern="0" dirty="0" smtClean="0"/>
              <a:t>级 </a:t>
            </a:r>
            <a:r>
              <a:rPr lang="en-US" altLang="zh-CN" sz="2400" kern="0" dirty="0" smtClean="0"/>
              <a:t>LFSR</a:t>
            </a:r>
            <a:r>
              <a:rPr lang="zh-CN" altLang="en-US" sz="2400" kern="0" dirty="0" smtClean="0"/>
              <a:t>的有效状态为</a:t>
            </a:r>
            <a:r>
              <a:rPr lang="en-US" altLang="zh-CN" sz="2400" kern="0" dirty="0" smtClean="0"/>
              <a:t>2</a:t>
            </a:r>
            <a:r>
              <a:rPr lang="en-US" altLang="zh-CN" sz="2400" kern="0" baseline="30000" dirty="0" smtClean="0"/>
              <a:t>n</a:t>
            </a:r>
            <a:r>
              <a:rPr lang="en-US" altLang="zh-CN" sz="2400" kern="0" dirty="0" smtClean="0"/>
              <a:t>-1</a:t>
            </a:r>
            <a:r>
              <a:rPr lang="zh-CN" altLang="en-US" sz="2400" kern="0" dirty="0" smtClean="0"/>
              <a:t>（全</a:t>
            </a:r>
            <a:r>
              <a:rPr lang="en-US" altLang="zh-CN" sz="2400" kern="0" dirty="0" smtClean="0"/>
              <a:t>0</a:t>
            </a:r>
            <a:r>
              <a:rPr lang="zh-CN" altLang="en-US" sz="2400" kern="0" dirty="0" smtClean="0"/>
              <a:t>状态除外，因全</a:t>
            </a:r>
            <a:r>
              <a:rPr lang="en-US" altLang="zh-CN" sz="2400" kern="0" dirty="0" smtClean="0"/>
              <a:t>0</a:t>
            </a:r>
            <a:r>
              <a:rPr lang="zh-CN" altLang="en-US" sz="2400" kern="0" dirty="0" smtClean="0"/>
              <a:t>状态的输出序列一直为全</a:t>
            </a:r>
            <a:r>
              <a:rPr lang="en-US" altLang="zh-CN" sz="2400" kern="0" dirty="0" smtClean="0"/>
              <a:t>0</a:t>
            </a:r>
            <a:r>
              <a:rPr lang="zh-CN" altLang="en-US" sz="2400" kern="0" dirty="0" smtClean="0"/>
              <a:t>），也即理论上能够产生周期为</a:t>
            </a:r>
            <a:r>
              <a:rPr lang="en-US" altLang="zh-CN" sz="2400" kern="0" dirty="0" smtClean="0"/>
              <a:t>2</a:t>
            </a:r>
            <a:r>
              <a:rPr lang="en-US" altLang="zh-CN" sz="2400" kern="0" baseline="30000" dirty="0" smtClean="0"/>
              <a:t>n</a:t>
            </a:r>
            <a:r>
              <a:rPr lang="en-US" altLang="zh-CN" sz="2400" kern="0" dirty="0" smtClean="0"/>
              <a:t>-1</a:t>
            </a:r>
            <a:r>
              <a:rPr lang="zh-CN" altLang="en-US" sz="2400" kern="0" dirty="0" smtClean="0"/>
              <a:t>的伪随机序列。但要产生最大周期的输出序列，抽头位有一定要求</a:t>
            </a:r>
          </a:p>
        </p:txBody>
      </p:sp>
    </p:spTree>
    <p:extLst>
      <p:ext uri="{BB962C8B-B14F-4D97-AF65-F5344CB8AC3E}">
        <p14:creationId xmlns:p14="http://schemas.microsoft.com/office/powerpoint/2010/main" val="27288870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605" y="1714958"/>
            <a:ext cx="8457352" cy="4250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b="1" spc="-5" dirty="0">
                <a:latin typeface="Times New Roman"/>
                <a:cs typeface="Times New Roman"/>
              </a:rPr>
              <a:t>1</a:t>
            </a:r>
            <a:r>
              <a:rPr sz="3206" b="1" spc="-5" dirty="0">
                <a:latin typeface="宋体"/>
                <a:cs typeface="宋体"/>
              </a:rPr>
              <a:t>、线性移位寄存器</a:t>
            </a:r>
            <a:endParaRPr sz="3206" dirty="0">
              <a:latin typeface="宋体"/>
              <a:cs typeface="宋体"/>
            </a:endParaRPr>
          </a:p>
          <a:p>
            <a:pPr marL="356276" marR="337826" indent="-343552">
              <a:spcBef>
                <a:spcPts val="691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仅当连接多项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式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为本原多项式时，其线性移位 寄存器的输出序列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为</a:t>
            </a:r>
            <a:r>
              <a:rPr sz="2805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序列。</a:t>
            </a:r>
            <a:endParaRPr sz="2805" dirty="0">
              <a:latin typeface="宋体"/>
              <a:cs typeface="宋体"/>
            </a:endParaRPr>
          </a:p>
          <a:p>
            <a:pPr marL="355639" marR="5090" indent="-343552" algn="just">
              <a:lnSpc>
                <a:spcPct val="95000"/>
              </a:lnSpc>
              <a:spcBef>
                <a:spcPts val="2144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b="1" spc="80" dirty="0" err="1" smtClean="0">
                <a:latin typeface="宋体"/>
                <a:cs typeface="宋体"/>
              </a:rPr>
              <a:t>设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05" b="1" spc="80" dirty="0" smtClean="0">
                <a:latin typeface="宋体"/>
                <a:cs typeface="宋体"/>
              </a:rPr>
              <a:t>为</a:t>
            </a:r>
            <a:r>
              <a:rPr sz="2805" b="1" i="1" spc="-5" dirty="0">
                <a:latin typeface="Times New Roman"/>
                <a:cs typeface="Times New Roman"/>
              </a:rPr>
              <a:t>G</a:t>
            </a:r>
            <a:r>
              <a:rPr sz="2805" b="1" i="1" spc="85" dirty="0">
                <a:latin typeface="Times New Roman"/>
                <a:cs typeface="Times New Roman"/>
              </a:rPr>
              <a:t>F</a:t>
            </a:r>
            <a:r>
              <a:rPr sz="2805" b="1" spc="80" dirty="0">
                <a:latin typeface="宋体"/>
                <a:cs typeface="宋体"/>
              </a:rPr>
              <a:t>（</a:t>
            </a:r>
            <a:r>
              <a:rPr sz="2805" b="1" spc="70" dirty="0">
                <a:latin typeface="Times New Roman"/>
                <a:cs typeface="Times New Roman"/>
              </a:rPr>
              <a:t>2</a:t>
            </a:r>
            <a:r>
              <a:rPr sz="2805" b="1" spc="70" dirty="0">
                <a:latin typeface="宋体"/>
                <a:cs typeface="宋体"/>
              </a:rPr>
              <a:t>）</a:t>
            </a:r>
            <a:r>
              <a:rPr sz="2805" b="1" spc="75" dirty="0">
                <a:latin typeface="宋体"/>
                <a:cs typeface="宋体"/>
              </a:rPr>
              <a:t>上的多项式，</a:t>
            </a:r>
            <a:r>
              <a:rPr sz="2805" b="1" spc="75" dirty="0" smtClean="0">
                <a:latin typeface="宋体"/>
                <a:cs typeface="宋体"/>
              </a:rPr>
              <a:t>使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05" b="1" spc="-5" dirty="0" smtClean="0">
                <a:latin typeface="宋体"/>
                <a:cs typeface="宋体"/>
              </a:rPr>
              <a:t>|</a:t>
            </a:r>
            <a:r>
              <a:rPr sz="2805" b="1" i="1" spc="-5" dirty="0" smtClean="0">
                <a:latin typeface="Times New Roman"/>
                <a:cs typeface="Times New Roman"/>
              </a:rPr>
              <a:t>x</a:t>
            </a:r>
            <a:r>
              <a:rPr sz="2855" b="1" i="1" spc="120" baseline="23391" dirty="0" smtClean="0">
                <a:latin typeface="Times New Roman"/>
                <a:cs typeface="Times New Roman"/>
              </a:rPr>
              <a:t>p</a:t>
            </a:r>
            <a:r>
              <a:rPr lang="en-US" sz="2805" b="1" spc="65" dirty="0" smtClean="0">
                <a:latin typeface="宋体"/>
                <a:cs typeface="宋体"/>
              </a:rPr>
              <a:t>+</a:t>
            </a:r>
            <a:r>
              <a:rPr sz="2805" b="1" spc="80" dirty="0" smtClean="0">
                <a:latin typeface="Times New Roman"/>
                <a:cs typeface="Times New Roman"/>
              </a:rPr>
              <a:t>1</a:t>
            </a:r>
            <a:r>
              <a:rPr sz="2805" b="1" spc="65" dirty="0" smtClean="0">
                <a:latin typeface="宋体"/>
                <a:cs typeface="宋体"/>
              </a:rPr>
              <a:t>的最小</a:t>
            </a:r>
            <a:r>
              <a:rPr sz="2805" b="1" spc="100" dirty="0" smtClean="0">
                <a:latin typeface="宋体"/>
                <a:cs typeface="宋体"/>
              </a:rPr>
              <a:t>正整</a:t>
            </a:r>
            <a:r>
              <a:rPr sz="2805" b="1" spc="95" dirty="0" smtClean="0">
                <a:latin typeface="宋体"/>
                <a:cs typeface="宋体"/>
              </a:rPr>
              <a:t>数</a:t>
            </a:r>
            <a:r>
              <a:rPr sz="2805" b="1" i="1" dirty="0" smtClean="0">
                <a:latin typeface="Times New Roman"/>
                <a:cs typeface="Times New Roman"/>
              </a:rPr>
              <a:t>p</a:t>
            </a:r>
            <a:r>
              <a:rPr sz="2805" b="1" spc="95" dirty="0" smtClean="0">
                <a:latin typeface="宋体"/>
                <a:cs typeface="宋体"/>
              </a:rPr>
              <a:t>称</a:t>
            </a:r>
            <a:r>
              <a:rPr sz="2805" b="1" spc="100" dirty="0" smtClean="0">
                <a:latin typeface="宋体"/>
                <a:cs typeface="宋体"/>
              </a:rPr>
              <a:t>为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05" b="1" spc="95" dirty="0" err="1" smtClean="0">
                <a:latin typeface="宋体"/>
                <a:cs typeface="宋体"/>
              </a:rPr>
              <a:t>的周期</a:t>
            </a:r>
            <a:r>
              <a:rPr sz="2805" b="1" spc="95" dirty="0" err="1">
                <a:latin typeface="宋体"/>
                <a:cs typeface="宋体"/>
              </a:rPr>
              <a:t>。</a:t>
            </a:r>
            <a:r>
              <a:rPr sz="2805" b="1" spc="95" dirty="0" err="1" smtClean="0">
                <a:latin typeface="宋体"/>
                <a:cs typeface="宋体"/>
              </a:rPr>
              <a:t>如</a:t>
            </a:r>
            <a:r>
              <a:rPr sz="2805" b="1" spc="100" dirty="0" err="1" smtClean="0">
                <a:latin typeface="宋体"/>
                <a:cs typeface="宋体"/>
              </a:rPr>
              <a:t>果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05" b="1" spc="90" dirty="0" smtClean="0">
                <a:latin typeface="宋体"/>
                <a:cs typeface="宋体"/>
              </a:rPr>
              <a:t>的次数为</a:t>
            </a:r>
            <a:r>
              <a:rPr sz="2805" b="1" i="1" spc="90" dirty="0">
                <a:latin typeface="Times New Roman"/>
                <a:cs typeface="Times New Roman"/>
              </a:rPr>
              <a:t>n</a:t>
            </a:r>
            <a:r>
              <a:rPr sz="2805" b="1" spc="75" dirty="0">
                <a:latin typeface="宋体"/>
                <a:cs typeface="宋体"/>
              </a:rPr>
              <a:t>，</a:t>
            </a:r>
            <a:r>
              <a:rPr sz="2805" b="1" spc="-10" dirty="0" smtClean="0">
                <a:latin typeface="宋体"/>
                <a:cs typeface="宋体"/>
              </a:rPr>
              <a:t>且</a:t>
            </a:r>
            <a:r>
              <a:rPr sz="2805" b="1" dirty="0" smtClean="0">
                <a:latin typeface="宋体"/>
                <a:cs typeface="宋体"/>
              </a:rPr>
              <a:t>其周期为</a:t>
            </a:r>
            <a:r>
              <a:rPr sz="2805" b="1" spc="5" dirty="0">
                <a:latin typeface="Times New Roman"/>
                <a:cs typeface="Times New Roman"/>
              </a:rPr>
              <a:t>2</a:t>
            </a:r>
            <a:r>
              <a:rPr sz="2855" b="1" i="1" spc="-7" baseline="23391" dirty="0">
                <a:latin typeface="Times New Roman"/>
                <a:cs typeface="Times New Roman"/>
              </a:rPr>
              <a:t>n</a:t>
            </a:r>
            <a:r>
              <a:rPr sz="2805" b="1" dirty="0">
                <a:latin typeface="宋体"/>
                <a:cs typeface="宋体"/>
              </a:rPr>
              <a:t>－</a:t>
            </a:r>
            <a:r>
              <a:rPr sz="2805" b="1" dirty="0">
                <a:latin typeface="Times New Roman"/>
                <a:cs typeface="Times New Roman"/>
              </a:rPr>
              <a:t>1</a:t>
            </a:r>
            <a:r>
              <a:rPr sz="2805" b="1" spc="-5" dirty="0">
                <a:latin typeface="宋体"/>
                <a:cs typeface="宋体"/>
              </a:rPr>
              <a:t>，</a:t>
            </a:r>
            <a:r>
              <a:rPr sz="2805" b="1" dirty="0" smtClean="0">
                <a:latin typeface="宋体"/>
                <a:cs typeface="宋体"/>
              </a:rPr>
              <a:t>则称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05" b="1" dirty="0" err="1" smtClean="0">
                <a:latin typeface="宋体"/>
                <a:cs typeface="宋体"/>
              </a:rPr>
              <a:t>为本原多项式</a:t>
            </a:r>
            <a:r>
              <a:rPr sz="2805" b="1" dirty="0">
                <a:latin typeface="宋体"/>
                <a:cs typeface="宋体"/>
              </a:rPr>
              <a:t>。</a:t>
            </a:r>
            <a:endParaRPr sz="2805" dirty="0">
              <a:latin typeface="宋体"/>
              <a:cs typeface="宋体"/>
            </a:endParaRPr>
          </a:p>
          <a:p>
            <a:pPr marL="355639" marR="15905" indent="-343552" algn="just">
              <a:lnSpc>
                <a:spcPts val="3536"/>
              </a:lnSpc>
              <a:spcBef>
                <a:spcPts val="2069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b="1" spc="55" dirty="0">
                <a:latin typeface="宋体"/>
                <a:cs typeface="宋体"/>
              </a:rPr>
              <a:t>已经证明，</a:t>
            </a:r>
            <a:r>
              <a:rPr sz="2805" b="1" spc="55" dirty="0">
                <a:solidFill>
                  <a:srgbClr val="FF0000"/>
                </a:solidFill>
                <a:latin typeface="宋体"/>
                <a:cs typeface="宋体"/>
              </a:rPr>
              <a:t>对于任意的正整</a:t>
            </a:r>
            <a:r>
              <a:rPr sz="2805" b="1" spc="65" dirty="0">
                <a:solidFill>
                  <a:srgbClr val="FF0000"/>
                </a:solidFill>
                <a:latin typeface="宋体"/>
                <a:cs typeface="宋体"/>
              </a:rPr>
              <a:t>数</a:t>
            </a:r>
            <a:r>
              <a:rPr sz="2805" b="1" i="1" spc="6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5" b="1" spc="55" dirty="0">
                <a:solidFill>
                  <a:srgbClr val="FF0000"/>
                </a:solidFill>
                <a:latin typeface="宋体"/>
                <a:cs typeface="宋体"/>
              </a:rPr>
              <a:t>，</a:t>
            </a:r>
            <a:r>
              <a:rPr sz="2805" b="1" spc="50" dirty="0">
                <a:solidFill>
                  <a:srgbClr val="FF0000"/>
                </a:solidFill>
                <a:latin typeface="宋体"/>
                <a:cs typeface="宋体"/>
              </a:rPr>
              <a:t>至少存在一个</a:t>
            </a:r>
            <a:r>
              <a:rPr sz="2805" b="1" i="1" spc="6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次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本原多项式，而且存在有效的产生算法。</a:t>
            </a:r>
            <a:endParaRPr sz="2805" dirty="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1808" y="6315857"/>
            <a:ext cx="204213" cy="216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1403" spc="-5" dirty="0">
                <a:latin typeface="Times New Roman"/>
                <a:cs typeface="Times New Roman"/>
              </a:rPr>
              <a:t>20</a:t>
            </a:r>
            <a:endParaRPr sz="1403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</p:spTree>
    <p:extLst>
      <p:ext uri="{BB962C8B-B14F-4D97-AF65-F5344CB8AC3E}">
        <p14:creationId xmlns:p14="http://schemas.microsoft.com/office/powerpoint/2010/main" val="42104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线性反馈移位寄存器（举例）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76400"/>
                <a:ext cx="8229600" cy="4495800"/>
              </a:xfrm>
            </p:spPr>
            <p:txBody>
              <a:bodyPr/>
              <a:lstStyle/>
              <a:p>
                <a:r>
                  <a:rPr lang="zh-CN" altLang="en-US" dirty="0"/>
                  <a:t>一个</a:t>
                </a:r>
                <a:r>
                  <a:rPr lang="en-US" altLang="zh-CN" dirty="0"/>
                  <a:t>3-</a:t>
                </a:r>
                <a:r>
                  <a:rPr lang="zh-CN" altLang="en-US" dirty="0"/>
                  <a:t>级的反馈移位寄存器，反馈函数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/>
                  <a:t>，初态</a:t>
                </a:r>
                <a:r>
                  <a:rPr lang="zh-CN" altLang="en-US" dirty="0" smtClean="0"/>
                  <a:t>为</a:t>
                </a:r>
                <a:r>
                  <a:rPr lang="en-US" altLang="zh-CN" dirty="0" smtClean="0"/>
                  <a:t>100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输出序列生成过程如下：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76400"/>
                <a:ext cx="8229600" cy="4495800"/>
              </a:xfrm>
              <a:blipFill>
                <a:blip r:embed="rId3"/>
                <a:stretch>
                  <a:fillRect l="-1259" t="-1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361324"/>
              </p:ext>
            </p:extLst>
          </p:nvPr>
        </p:nvGraphicFramePr>
        <p:xfrm>
          <a:off x="1219200" y="2675990"/>
          <a:ext cx="6172200" cy="249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3" name="Visio" r:id="rId4" imgW="5103876" imgH="2548433" progId="">
                  <p:embed/>
                </p:oleObj>
              </mc:Choice>
              <mc:Fallback>
                <p:oleObj name="Visio" r:id="rId4" imgW="5103876" imgH="2548433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675990"/>
                        <a:ext cx="6172200" cy="24966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23900" y="5172610"/>
            <a:ext cx="8001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Blip>
                <a:blip r:embed="rId6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4B4B4B"/>
              </a:buClr>
              <a:buChar char="–"/>
              <a:defRPr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4B4B4B"/>
              </a:buClr>
              <a:buChar char="•"/>
              <a:defRPr sz="16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4B4B4B"/>
              </a:buClr>
              <a:buChar char="–"/>
              <a:defRPr sz="14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4B4B4B"/>
              </a:buClr>
              <a:buChar char="»"/>
              <a:defRPr sz="1200">
                <a:solidFill>
                  <a:srgbClr val="4B4B4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上面输出序列周期长度为</a:t>
            </a:r>
            <a:r>
              <a:rPr lang="en-US" altLang="zh-CN" dirty="0" smtClean="0"/>
              <a:t>7</a:t>
            </a:r>
            <a:endParaRPr lang="zh-CN" altLang="en-US" dirty="0" smtClean="0"/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抽头位对输出周期长度的影响起着决定性的作用</a:t>
            </a:r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/>
              <a:t>初态对输出周期长度没影响</a:t>
            </a:r>
          </a:p>
        </p:txBody>
      </p:sp>
    </p:spTree>
    <p:extLst>
      <p:ext uri="{BB962C8B-B14F-4D97-AF65-F5344CB8AC3E}">
        <p14:creationId xmlns:p14="http://schemas.microsoft.com/office/powerpoint/2010/main" val="17009647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06563"/>
            <a:ext cx="8229600" cy="4495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b="1" i="1" dirty="0" smtClean="0">
                <a:latin typeface="Times New Roman"/>
                <a:cs typeface="Times New Roman"/>
              </a:rPr>
              <a:t>g</a:t>
            </a:r>
            <a:r>
              <a:rPr lang="en-US" altLang="zh-CN" b="1" dirty="0" smtClean="0">
                <a:latin typeface="Times New Roman"/>
                <a:cs typeface="Times New Roman"/>
              </a:rPr>
              <a:t>(</a:t>
            </a:r>
            <a:r>
              <a:rPr lang="en-US" altLang="zh-CN" b="1" i="1" dirty="0" smtClean="0">
                <a:latin typeface="Times New Roman"/>
                <a:cs typeface="Times New Roman"/>
              </a:rPr>
              <a:t>x</a:t>
            </a:r>
            <a:r>
              <a:rPr lang="en-US" altLang="zh-CN" b="1" dirty="0" smtClean="0">
                <a:latin typeface="Times New Roman"/>
                <a:cs typeface="Times New Roman"/>
              </a:rPr>
              <a:t>)</a:t>
            </a:r>
            <a:r>
              <a:rPr lang="zh-CN" altLang="en-US" b="1" dirty="0" smtClean="0">
                <a:latin typeface="宋体"/>
                <a:cs typeface="宋体"/>
              </a:rPr>
              <a:t>为本原多项式</a:t>
            </a:r>
            <a:r>
              <a:rPr lang="en-US" altLang="zh-CN" b="1" dirty="0" smtClean="0">
                <a:latin typeface="宋体"/>
                <a:cs typeface="宋体"/>
              </a:rPr>
              <a:t>?</a:t>
            </a:r>
            <a:endParaRPr kumimoji="1" lang="zh-CN" altLang="en-US" dirty="0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0"/>
              </a:spcBef>
              <a:buNone/>
            </a:pPr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    </a:t>
            </a:r>
            <a:r>
              <a:rPr kumimoji="1" lang="zh-CN" altLang="en-US" b="1" dirty="0" smtClean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初始状态：</a:t>
            </a:r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kumimoji="1" lang="en-US" altLang="zh-CN" i="1" dirty="0" smtClean="0">
                <a:latin typeface="宋体" pitchFamily="2" charset="-122"/>
                <a:ea typeface="宋体" pitchFamily="2" charset="-122"/>
              </a:rPr>
              <a:t>s</a:t>
            </a:r>
            <a:r>
              <a:rPr kumimoji="1" lang="en-US" altLang="zh-CN" i="1" baseline="-25000" dirty="0" smtClean="0">
                <a:latin typeface="宋体" pitchFamily="2" charset="-122"/>
                <a:ea typeface="宋体" pitchFamily="2" charset="-122"/>
              </a:rPr>
              <a:t>0 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=(1,0,0,1,1).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    </a:t>
            </a:r>
            <a:r>
              <a:rPr kumimoji="1" lang="zh-CN" altLang="en-US" b="1" dirty="0" smtClean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反馈函数：</a:t>
            </a:r>
            <a:endParaRPr kumimoji="1" lang="en-US" altLang="zh-CN" b="1" dirty="0">
              <a:solidFill>
                <a:srgbClr val="FF00FF"/>
              </a:solidFill>
              <a:latin typeface="宋体" pitchFamily="2" charset="-122"/>
              <a:ea typeface="宋体" pitchFamily="2" charset="-122"/>
            </a:endParaRPr>
          </a:p>
          <a:p>
            <a:pPr>
              <a:buNone/>
            </a:pPr>
            <a:endParaRPr kumimoji="1"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endParaRPr kumimoji="1" lang="en-US" altLang="zh-CN" dirty="0" smtClean="0">
              <a:latin typeface="楷体_GB2312" pitchFamily="49" charset="-122"/>
              <a:ea typeface="楷体_GB2312" pitchFamily="49" charset="-122"/>
            </a:endParaRPr>
          </a:p>
          <a:p>
            <a:endParaRPr kumimoji="1" lang="en-US" altLang="zh-CN" sz="1200" dirty="0" smtClean="0">
              <a:latin typeface="宋体" pitchFamily="2" charset="-122"/>
              <a:ea typeface="宋体" pitchFamily="2" charset="-122"/>
            </a:endParaRPr>
          </a:p>
          <a:p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反馈移位寄存器输出序列：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  10011</a:t>
            </a:r>
            <a:r>
              <a:rPr kumimoji="1" lang="en-US" altLang="zh-CN" dirty="0" smtClean="0">
                <a:solidFill>
                  <a:srgbClr val="3333FF"/>
                </a:solidFill>
                <a:latin typeface="宋体" pitchFamily="2" charset="-122"/>
                <a:ea typeface="宋体" pitchFamily="2" charset="-122"/>
              </a:rPr>
              <a:t>01001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000010101110110001111</a:t>
            </a:r>
            <a:r>
              <a:rPr kumimoji="1" lang="en-US" altLang="zh-CN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10011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0…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                                    </a:t>
            </a:r>
            <a:r>
              <a:rPr kumimoji="1" lang="en-US" altLang="zh-CN" i="1" dirty="0" smtClean="0">
                <a:latin typeface="宋体" pitchFamily="2" charset="-122"/>
                <a:ea typeface="宋体" pitchFamily="2" charset="-122"/>
              </a:rPr>
              <a:t>s</a:t>
            </a:r>
            <a:r>
              <a:rPr kumimoji="1" lang="en-US" altLang="zh-CN" i="1" baseline="-25000" dirty="0" smtClean="0">
                <a:latin typeface="宋体" pitchFamily="2" charset="-122"/>
                <a:ea typeface="宋体" pitchFamily="2" charset="-122"/>
              </a:rPr>
              <a:t>31</a:t>
            </a:r>
          </a:p>
          <a:p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输出一个周期序列：</a:t>
            </a:r>
            <a:r>
              <a:rPr kumimoji="1" lang="zh-CN" altLang="en-US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周期</a:t>
            </a:r>
            <a:r>
              <a:rPr kumimoji="1" lang="zh-CN" altLang="en-US" dirty="0" smtClean="0">
                <a:latin typeface="宋体" pitchFamily="2" charset="-122"/>
                <a:ea typeface="宋体" pitchFamily="2" charset="-122"/>
              </a:rPr>
              <a:t>为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31=2</a:t>
            </a:r>
            <a:r>
              <a:rPr kumimoji="1" lang="en-US" altLang="zh-CN" baseline="30000" dirty="0" smtClean="0">
                <a:latin typeface="宋体" pitchFamily="2" charset="-122"/>
                <a:ea typeface="宋体" pitchFamily="2" charset="-122"/>
              </a:rPr>
              <a:t>5</a:t>
            </a:r>
            <a:r>
              <a:rPr kumimoji="1" lang="en-US" altLang="zh-CN" dirty="0" smtClean="0">
                <a:latin typeface="宋体" pitchFamily="2" charset="-122"/>
                <a:ea typeface="宋体" pitchFamily="2" charset="-122"/>
              </a:rPr>
              <a:t>-1</a:t>
            </a:r>
          </a:p>
          <a:p>
            <a:pPr>
              <a:buNone/>
            </a:pPr>
            <a:endParaRPr kumimoji="1" lang="zh-CN" altLang="en-US" dirty="0" smtClean="0">
              <a:latin typeface="楷体_GB2312" pitchFamily="49" charset="-122"/>
              <a:ea typeface="楷体_GB2312" pitchFamily="49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3124200" y="2743200"/>
          <a:ext cx="491013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4" name="Equation" r:id="rId3" imgW="1701720" imgH="228600" progId="">
                  <p:embed/>
                </p:oleObj>
              </mc:Choice>
              <mc:Fallback>
                <p:oleObj name="Equation" r:id="rId3" imgW="1701720" imgH="228600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743200"/>
                        <a:ext cx="4910138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0" y="3276600"/>
          <a:ext cx="9144000" cy="118872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时刻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状态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,0,0,1,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,0,1,1,</a:t>
                      </a:r>
                      <a:r>
                        <a:rPr kumimoji="1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,1,1,0,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,1,0,1,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,0,1,0,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,1,0,0,</a:t>
                      </a: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输出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宋体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6" descr="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228600"/>
            <a:ext cx="7304868" cy="1600200"/>
          </a:xfrm>
          <a:prstGeom prst="rect">
            <a:avLst/>
          </a:prstGeom>
          <a:noFill/>
        </p:spPr>
      </p:pic>
      <p:cxnSp>
        <p:nvCxnSpPr>
          <p:cNvPr id="11" name="直接箭头连接符 10"/>
          <p:cNvCxnSpPr/>
          <p:nvPr/>
        </p:nvCxnSpPr>
        <p:spPr bwMode="auto">
          <a:xfrm rot="10800000">
            <a:off x="838200" y="4038600"/>
            <a:ext cx="1295400" cy="15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7952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LFSR</a:t>
            </a:r>
            <a:r>
              <a:rPr lang="zh-CN" altLang="en-US" dirty="0" smtClean="0"/>
              <a:t>周期分析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514600"/>
            <a:ext cx="2800350" cy="1743075"/>
          </a:xfrm>
          <a:prstGeom prst="rect">
            <a:avLst/>
          </a:prstGeom>
          <a:noFill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1676400"/>
            <a:ext cx="4419600" cy="4038600"/>
          </a:xfrm>
          <a:prstGeom prst="rect">
            <a:avLst/>
          </a:prstGeom>
          <a:noFill/>
        </p:spPr>
      </p:pic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57200" y="4495800"/>
          <a:ext cx="237066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19" name="Equation" r:id="rId5" imgW="1016000" imgH="228600" progId="">
                  <p:embed/>
                </p:oleObj>
              </mc:Choice>
              <mc:Fallback>
                <p:oleObj name="Equation" r:id="rId5" imgW="1016000" imgH="22860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95800"/>
                        <a:ext cx="2370667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590800"/>
            <a:ext cx="8047038" cy="4124325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5924" y="458122"/>
            <a:ext cx="3362325" cy="216217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640" y="1714958"/>
            <a:ext cx="8257592" cy="346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spc="-5" dirty="0">
                <a:latin typeface="Times New Roman"/>
                <a:cs typeface="Times New Roman"/>
              </a:rPr>
              <a:t>1</a:t>
            </a:r>
            <a:r>
              <a:rPr sz="3206" b="1" spc="-5" dirty="0">
                <a:latin typeface="宋体"/>
                <a:cs typeface="宋体"/>
              </a:rPr>
              <a:t>、线性移位寄存器</a:t>
            </a:r>
            <a:endParaRPr sz="3206" dirty="0">
              <a:latin typeface="宋体"/>
              <a:cs typeface="宋体"/>
            </a:endParaRPr>
          </a:p>
          <a:p>
            <a:pPr marL="355639" indent="-343552">
              <a:spcBef>
                <a:spcPts val="691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0" dirty="0">
                <a:latin typeface="Times New Roman"/>
                <a:cs typeface="Times New Roman"/>
              </a:rPr>
              <a:t> </a:t>
            </a:r>
            <a:r>
              <a:rPr sz="2805" b="1" i="1" spc="-5" dirty="0">
                <a:latin typeface="Times New Roman"/>
                <a:cs typeface="Times New Roman"/>
              </a:rPr>
              <a:t>m</a:t>
            </a:r>
            <a:r>
              <a:rPr sz="2805" b="1" dirty="0">
                <a:latin typeface="宋体"/>
                <a:cs typeface="宋体"/>
              </a:rPr>
              <a:t>序列具有良好的随机性：</a:t>
            </a:r>
            <a:endParaRPr sz="2805" dirty="0">
              <a:latin typeface="宋体"/>
              <a:cs typeface="宋体"/>
            </a:endParaRPr>
          </a:p>
          <a:p>
            <a:pPr marL="355639" marR="162869" indent="16541">
              <a:spcBef>
                <a:spcPts val="676"/>
              </a:spcBef>
            </a:pP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游程：称序列中连续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个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为长度等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于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的1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游程， 同样，称序列中连续的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个</a:t>
            </a:r>
            <a:r>
              <a:rPr sz="2805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为长度等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于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的0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游程。</a:t>
            </a:r>
            <a:endParaRPr sz="2805" dirty="0">
              <a:latin typeface="宋体"/>
              <a:cs typeface="宋体"/>
            </a:endParaRPr>
          </a:p>
          <a:p>
            <a:pPr>
              <a:spcBef>
                <a:spcPts val="2"/>
              </a:spcBef>
            </a:pPr>
            <a:endParaRPr sz="4108" dirty="0">
              <a:latin typeface="Times New Roman"/>
              <a:cs typeface="Times New Roman"/>
            </a:endParaRPr>
          </a:p>
          <a:p>
            <a:pPr marL="372181"/>
            <a:r>
              <a:rPr sz="2805" b="1" dirty="0">
                <a:latin typeface="宋体"/>
                <a:cs typeface="宋体"/>
              </a:rPr>
              <a:t>①在一个周期内</a:t>
            </a:r>
            <a:r>
              <a:rPr sz="2805" b="1" spc="-5" dirty="0">
                <a:latin typeface="宋体"/>
                <a:cs typeface="宋体"/>
              </a:rPr>
              <a:t>，</a:t>
            </a:r>
            <a:r>
              <a:rPr sz="2805" b="1" dirty="0">
                <a:latin typeface="Times New Roman"/>
                <a:cs typeface="Times New Roman"/>
              </a:rPr>
              <a:t>0</a:t>
            </a:r>
            <a:r>
              <a:rPr sz="2805" b="1" spc="-10" dirty="0">
                <a:latin typeface="宋体"/>
                <a:cs typeface="宋体"/>
              </a:rPr>
              <a:t>和</a:t>
            </a:r>
            <a:r>
              <a:rPr sz="2805" b="1" spc="-706" dirty="0">
                <a:latin typeface="宋体"/>
                <a:cs typeface="宋体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宋体"/>
                <a:cs typeface="宋体"/>
              </a:rPr>
              <a:t>出现的次数接近相等，</a:t>
            </a:r>
            <a:r>
              <a:rPr sz="2805" b="1" spc="-10" dirty="0">
                <a:latin typeface="宋体"/>
                <a:cs typeface="宋体"/>
              </a:rPr>
              <a:t>即</a:t>
            </a:r>
            <a:r>
              <a:rPr sz="2805" b="1" spc="-721" dirty="0">
                <a:latin typeface="宋体"/>
                <a:cs typeface="宋体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0</a:t>
            </a:r>
            <a:endParaRPr sz="2805" dirty="0">
              <a:latin typeface="Times New Roman"/>
              <a:cs typeface="Times New Roman"/>
            </a:endParaRPr>
          </a:p>
          <a:p>
            <a:pPr marL="355639">
              <a:tabLst>
                <a:tab pos="3288551" algn="l"/>
                <a:tab pos="7114697" algn="l"/>
              </a:tabLst>
            </a:pPr>
            <a:r>
              <a:rPr sz="2805" b="1" dirty="0">
                <a:latin typeface="宋体"/>
                <a:cs typeface="宋体"/>
              </a:rPr>
              <a:t>出现的次数</a:t>
            </a:r>
            <a:r>
              <a:rPr sz="2805" b="1" spc="-5" dirty="0">
                <a:latin typeface="宋体"/>
                <a:cs typeface="宋体"/>
              </a:rPr>
              <a:t>为</a:t>
            </a:r>
            <a:r>
              <a:rPr sz="2805" b="1" dirty="0">
                <a:latin typeface="Times New Roman"/>
                <a:cs typeface="Times New Roman"/>
              </a:rPr>
              <a:t>2</a:t>
            </a:r>
            <a:r>
              <a:rPr sz="2805" b="1" spc="10" dirty="0">
                <a:latin typeface="Times New Roman"/>
                <a:cs typeface="Times New Roman"/>
              </a:rPr>
              <a:t> </a:t>
            </a:r>
            <a:r>
              <a:rPr sz="2855" b="1" i="1" spc="-7" baseline="23391" dirty="0">
                <a:latin typeface="Times New Roman"/>
                <a:cs typeface="Times New Roman"/>
              </a:rPr>
              <a:t>n</a:t>
            </a:r>
            <a:r>
              <a:rPr sz="2855" b="1" baseline="23391" dirty="0">
                <a:latin typeface="Times New Roman"/>
                <a:cs typeface="Times New Roman"/>
              </a:rPr>
              <a:t>-1	</a:t>
            </a:r>
            <a:r>
              <a:rPr sz="2805" b="1" spc="-10" dirty="0">
                <a:latin typeface="宋体"/>
                <a:cs typeface="宋体"/>
              </a:rPr>
              <a:t>-</a:t>
            </a:r>
            <a:r>
              <a:rPr sz="2805" b="1" dirty="0">
                <a:latin typeface="Times New Roman"/>
                <a:cs typeface="Times New Roman"/>
              </a:rPr>
              <a:t>1</a:t>
            </a:r>
            <a:r>
              <a:rPr sz="2805" b="1" spc="-5" dirty="0">
                <a:latin typeface="宋体"/>
                <a:cs typeface="宋体"/>
              </a:rPr>
              <a:t>，</a:t>
            </a:r>
            <a:r>
              <a:rPr sz="2805" b="1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宋体"/>
                <a:cs typeface="宋体"/>
              </a:rPr>
              <a:t>出现的次数</a:t>
            </a:r>
            <a:r>
              <a:rPr sz="2805" b="1" spc="-5" dirty="0">
                <a:latin typeface="宋体"/>
                <a:cs typeface="宋体"/>
              </a:rPr>
              <a:t>为</a:t>
            </a:r>
            <a:r>
              <a:rPr sz="2805" b="1" dirty="0">
                <a:latin typeface="Times New Roman"/>
                <a:cs typeface="Times New Roman"/>
              </a:rPr>
              <a:t>2</a:t>
            </a:r>
            <a:r>
              <a:rPr sz="2805" b="1" spc="5" dirty="0">
                <a:latin typeface="Times New Roman"/>
                <a:cs typeface="Times New Roman"/>
              </a:rPr>
              <a:t> </a:t>
            </a:r>
            <a:r>
              <a:rPr sz="2855" b="1" i="1" spc="-7" baseline="23391" dirty="0">
                <a:latin typeface="Times New Roman"/>
                <a:cs typeface="Times New Roman"/>
              </a:rPr>
              <a:t>n</a:t>
            </a:r>
            <a:r>
              <a:rPr sz="2855" b="1" baseline="23391" dirty="0">
                <a:latin typeface="Times New Roman"/>
                <a:cs typeface="Times New Roman"/>
              </a:rPr>
              <a:t>-1	</a:t>
            </a:r>
            <a:r>
              <a:rPr sz="2805" b="1" spc="-10" dirty="0">
                <a:latin typeface="宋体"/>
                <a:cs typeface="宋体"/>
              </a:rPr>
              <a:t>；</a:t>
            </a:r>
            <a:endParaRPr sz="2805" dirty="0">
              <a:latin typeface="宋体"/>
              <a:cs typeface="宋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39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</p:spTree>
    <p:extLst>
      <p:ext uri="{BB962C8B-B14F-4D97-AF65-F5344CB8AC3E}">
        <p14:creationId xmlns:p14="http://schemas.microsoft.com/office/powerpoint/2010/main" val="1001046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Shannon</a:t>
            </a:r>
            <a:r>
              <a:rPr lang="zh-CN" altLang="en-US" dirty="0" smtClean="0"/>
              <a:t>已经证明“一次一密”在</a:t>
            </a:r>
            <a:r>
              <a:rPr lang="zh-CN" altLang="en-US" dirty="0" smtClean="0">
                <a:solidFill>
                  <a:srgbClr val="FF0000"/>
                </a:solidFill>
              </a:rPr>
              <a:t>理论上是不可破译</a:t>
            </a:r>
            <a:r>
              <a:rPr lang="zh-CN" altLang="en-US" dirty="0" smtClean="0"/>
              <a:t>的，但并不实用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密钥的长度至少要等于明文长度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流密码（</a:t>
            </a:r>
            <a:r>
              <a:rPr lang="en-US" altLang="zh-CN" dirty="0" smtClean="0">
                <a:solidFill>
                  <a:srgbClr val="FF0000"/>
                </a:solidFill>
                <a:latin typeface="GungsuhChe" pitchFamily="49" charset="-127"/>
                <a:ea typeface="GungsuhChe" pitchFamily="49" charset="-127"/>
              </a:rPr>
              <a:t>stream cipher</a:t>
            </a:r>
            <a:r>
              <a:rPr lang="zh-CN" altLang="en-US" dirty="0" smtClean="0">
                <a:latin typeface="宋体" charset="-122"/>
                <a:ea typeface="宋体" charset="-122"/>
              </a:rPr>
              <a:t>，</a:t>
            </a:r>
            <a:r>
              <a:rPr lang="zh-CN" altLang="en-US" b="1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也称序列密码）</a:t>
            </a:r>
            <a:r>
              <a:rPr lang="zh-CN" altLang="en-US" dirty="0" smtClean="0">
                <a:latin typeface="宋体" charset="-122"/>
                <a:ea typeface="宋体" charset="-122"/>
              </a:rPr>
              <a:t>是模仿一次一密系统的尝试</a:t>
            </a:r>
            <a:r>
              <a:rPr lang="en-US" altLang="zh-CN" dirty="0" smtClean="0">
                <a:latin typeface="宋体" charset="-122"/>
                <a:ea typeface="宋体" charset="-122"/>
              </a:rPr>
              <a:t>——</a:t>
            </a:r>
            <a:r>
              <a:rPr lang="zh-CN" altLang="en-US" dirty="0" smtClean="0">
                <a:latin typeface="宋体" charset="-122"/>
                <a:ea typeface="宋体" charset="-122"/>
              </a:rPr>
              <a:t>从一个短的密钥产生一个随机的密钥序列</a:t>
            </a:r>
            <a:endParaRPr lang="en-US" altLang="zh-CN" dirty="0" smtClean="0">
              <a:latin typeface="宋体" charset="-122"/>
              <a:ea typeface="宋体" charset="-122"/>
            </a:endParaRPr>
          </a:p>
          <a:p>
            <a:pPr lvl="1"/>
            <a:r>
              <a:rPr lang="zh-CN" altLang="en-US" dirty="0" smtClean="0">
                <a:latin typeface="宋体" charset="-122"/>
                <a:ea typeface="宋体" charset="-122"/>
              </a:rPr>
              <a:t>理论比较成熟，而且</a:t>
            </a:r>
            <a:r>
              <a:rPr lang="zh-CN" altLang="en-US" b="1" dirty="0" smtClean="0">
                <a:solidFill>
                  <a:srgbClr val="FF00FF"/>
                </a:solidFill>
                <a:latin typeface="宋体" charset="-122"/>
                <a:ea typeface="宋体" charset="-122"/>
              </a:rPr>
              <a:t>实现简单、速度快、错误传播少</a:t>
            </a:r>
            <a:endParaRPr lang="en-US" altLang="zh-CN" b="1" dirty="0" smtClean="0">
              <a:solidFill>
                <a:srgbClr val="FF00FF"/>
              </a:solidFill>
              <a:latin typeface="宋体" charset="-122"/>
              <a:ea typeface="宋体" charset="-122"/>
            </a:endParaRPr>
          </a:p>
          <a:p>
            <a:pPr lvl="1"/>
            <a:r>
              <a:rPr lang="zh-CN" altLang="en-US" dirty="0" smtClean="0">
                <a:latin typeface="宋体" charset="-122"/>
                <a:ea typeface="宋体" charset="-122"/>
              </a:rPr>
              <a:t>军事和外交等领域的主要密码体制之一</a:t>
            </a:r>
            <a:endParaRPr lang="en-US" altLang="zh-CN" dirty="0" smtClean="0">
              <a:latin typeface="宋体" charset="-122"/>
              <a:ea typeface="宋体" charset="-122"/>
            </a:endParaRPr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741" y="1714958"/>
            <a:ext cx="8442083" cy="413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spc="-5" dirty="0">
                <a:latin typeface="Times New Roman"/>
                <a:cs typeface="Times New Roman"/>
              </a:rPr>
              <a:t>1</a:t>
            </a:r>
            <a:r>
              <a:rPr sz="3206" b="1" spc="-5" dirty="0">
                <a:latin typeface="宋体"/>
                <a:cs typeface="宋体"/>
              </a:rPr>
              <a:t>、线性移位寄存器</a:t>
            </a:r>
            <a:endParaRPr sz="3206">
              <a:latin typeface="宋体"/>
              <a:cs typeface="宋体"/>
            </a:endParaRPr>
          </a:p>
          <a:p>
            <a:pPr marL="113880">
              <a:spcBef>
                <a:spcPts val="1157"/>
              </a:spcBef>
              <a:tabLst>
                <a:tab pos="8072824" algn="l"/>
              </a:tabLst>
            </a:pPr>
            <a:r>
              <a:rPr sz="2805" b="1" dirty="0">
                <a:latin typeface="宋体"/>
                <a:cs typeface="宋体"/>
              </a:rPr>
              <a:t>②将序列的一个周期首尾相接，其游程总数</a:t>
            </a:r>
            <a:r>
              <a:rPr sz="2805" b="1" spc="-5" dirty="0">
                <a:latin typeface="Times New Roman"/>
                <a:cs typeface="Times New Roman"/>
              </a:rPr>
              <a:t>N=</a:t>
            </a:r>
            <a:r>
              <a:rPr sz="2805" b="1" spc="10" dirty="0">
                <a:latin typeface="Times New Roman"/>
                <a:cs typeface="Times New Roman"/>
              </a:rPr>
              <a:t>2</a:t>
            </a:r>
            <a:r>
              <a:rPr sz="2855" b="1" i="1" baseline="23391" dirty="0">
                <a:latin typeface="Times New Roman"/>
                <a:cs typeface="Times New Roman"/>
              </a:rPr>
              <a:t>n</a:t>
            </a:r>
            <a:r>
              <a:rPr sz="2855" b="1" baseline="23391" dirty="0">
                <a:latin typeface="Times New Roman"/>
                <a:cs typeface="Times New Roman"/>
              </a:rPr>
              <a:t>-1	</a:t>
            </a:r>
            <a:r>
              <a:rPr sz="2805" b="1" spc="-10" dirty="0">
                <a:latin typeface="宋体"/>
                <a:cs typeface="宋体"/>
              </a:rPr>
              <a:t>。</a:t>
            </a:r>
            <a:endParaRPr sz="2805">
              <a:latin typeface="宋体"/>
              <a:cs typeface="宋体"/>
            </a:endParaRPr>
          </a:p>
          <a:p>
            <a:pPr marL="355639" marR="236669" indent="-253846">
              <a:spcBef>
                <a:spcPts val="781"/>
              </a:spcBef>
            </a:pPr>
            <a:r>
              <a:rPr sz="2805" b="1" spc="-5" dirty="0">
                <a:latin typeface="宋体"/>
                <a:cs typeface="宋体"/>
              </a:rPr>
              <a:t>③</a:t>
            </a:r>
            <a:r>
              <a:rPr sz="2805" b="1" dirty="0">
                <a:latin typeface="宋体"/>
                <a:cs typeface="宋体"/>
              </a:rPr>
              <a:t>其中</a:t>
            </a:r>
            <a:r>
              <a:rPr sz="2805" b="1" dirty="0">
                <a:latin typeface="Times New Roman"/>
                <a:cs typeface="Times New Roman"/>
              </a:rPr>
              <a:t>1</a:t>
            </a:r>
            <a:r>
              <a:rPr sz="2805" b="1" spc="-5" dirty="0">
                <a:latin typeface="宋体"/>
                <a:cs typeface="宋体"/>
              </a:rPr>
              <a:t>游程</a:t>
            </a:r>
            <a:r>
              <a:rPr sz="2805" b="1" dirty="0">
                <a:latin typeface="宋体"/>
                <a:cs typeface="宋体"/>
              </a:rPr>
              <a:t>和</a:t>
            </a:r>
            <a:r>
              <a:rPr sz="2805" b="1" dirty="0">
                <a:latin typeface="Times New Roman"/>
                <a:cs typeface="Times New Roman"/>
              </a:rPr>
              <a:t>0</a:t>
            </a:r>
            <a:r>
              <a:rPr sz="2805" b="1" dirty="0">
                <a:latin typeface="宋体"/>
                <a:cs typeface="宋体"/>
              </a:rPr>
              <a:t>游程的数目各占一半。当</a:t>
            </a:r>
            <a:r>
              <a:rPr sz="2805" b="1" i="1" dirty="0">
                <a:latin typeface="Times New Roman"/>
                <a:cs typeface="Times New Roman"/>
              </a:rPr>
              <a:t>n</a:t>
            </a:r>
            <a:r>
              <a:rPr sz="2805" b="1" spc="-5" dirty="0">
                <a:latin typeface="Times New Roman"/>
                <a:cs typeface="Times New Roman"/>
              </a:rPr>
              <a:t>&gt;</a:t>
            </a:r>
            <a:r>
              <a:rPr sz="2805" b="1" dirty="0">
                <a:latin typeface="Times New Roman"/>
                <a:cs typeface="Times New Roman"/>
              </a:rPr>
              <a:t>2</a:t>
            </a:r>
            <a:r>
              <a:rPr sz="2805" b="1" dirty="0">
                <a:latin typeface="宋体"/>
                <a:cs typeface="宋体"/>
              </a:rPr>
              <a:t>时，游 程分布如下</a:t>
            </a:r>
            <a:r>
              <a:rPr sz="2805" b="1" spc="-5" dirty="0">
                <a:latin typeface="宋体"/>
                <a:cs typeface="宋体"/>
              </a:rPr>
              <a:t>（</a:t>
            </a:r>
            <a:r>
              <a:rPr sz="2805" b="1" dirty="0">
                <a:latin typeface="Times New Roman"/>
                <a:cs typeface="Times New Roman"/>
              </a:rPr>
              <a:t>1</a:t>
            </a:r>
            <a:r>
              <a:rPr sz="2805" b="1" spc="-5" dirty="0">
                <a:latin typeface="宋体"/>
                <a:cs typeface="宋体"/>
              </a:rPr>
              <a:t>≤</a:t>
            </a:r>
            <a:r>
              <a:rPr sz="2805" b="1" i="1" spc="-10" dirty="0">
                <a:latin typeface="Times New Roman"/>
                <a:cs typeface="Times New Roman"/>
              </a:rPr>
              <a:t>i</a:t>
            </a:r>
            <a:r>
              <a:rPr sz="2805" b="1" spc="-5" dirty="0">
                <a:latin typeface="宋体"/>
                <a:cs typeface="宋体"/>
              </a:rPr>
              <a:t>≤</a:t>
            </a:r>
            <a:r>
              <a:rPr sz="2805" b="1" i="1" dirty="0">
                <a:latin typeface="Times New Roman"/>
                <a:cs typeface="Times New Roman"/>
              </a:rPr>
              <a:t>n</a:t>
            </a:r>
            <a:r>
              <a:rPr sz="2805" b="1" spc="5" dirty="0">
                <a:latin typeface="Times New Roman"/>
                <a:cs typeface="Times New Roman"/>
              </a:rPr>
              <a:t>-</a:t>
            </a:r>
            <a:r>
              <a:rPr sz="2805" b="1" dirty="0">
                <a:latin typeface="Times New Roman"/>
                <a:cs typeface="Times New Roman"/>
              </a:rPr>
              <a:t>2</a:t>
            </a:r>
            <a:r>
              <a:rPr sz="2805" b="1" spc="-5" dirty="0">
                <a:latin typeface="宋体"/>
                <a:cs typeface="宋体"/>
              </a:rPr>
              <a:t>）：</a:t>
            </a:r>
            <a:endParaRPr sz="2805">
              <a:latin typeface="宋体"/>
              <a:cs typeface="宋体"/>
            </a:endParaRPr>
          </a:p>
          <a:p>
            <a:pPr marL="928225">
              <a:spcBef>
                <a:spcPts val="671"/>
              </a:spcBef>
            </a:pPr>
            <a:r>
              <a:rPr sz="2805" spc="1207" dirty="0">
                <a:latin typeface="Wingdings"/>
                <a:cs typeface="Wingdings"/>
              </a:rPr>
              <a:t>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长为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sz="2805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游程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N/2 </a:t>
            </a:r>
            <a:r>
              <a:rPr sz="2855" b="1" i="1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55" b="1" spc="-7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+1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个；</a:t>
            </a:r>
            <a:endParaRPr sz="2805">
              <a:latin typeface="宋体"/>
              <a:cs typeface="宋体"/>
            </a:endParaRPr>
          </a:p>
          <a:p>
            <a:pPr marL="928225">
              <a:spcBef>
                <a:spcPts val="676"/>
              </a:spcBef>
            </a:pPr>
            <a:r>
              <a:rPr sz="2805" spc="1207" dirty="0">
                <a:latin typeface="Wingdings"/>
                <a:cs typeface="Wingdings"/>
              </a:rPr>
              <a:t>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长为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sz="2805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游程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N/2 </a:t>
            </a:r>
            <a:r>
              <a:rPr sz="2855" b="1" i="1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55" b="1" spc="-7" baseline="23391" dirty="0">
                <a:solidFill>
                  <a:srgbClr val="FF0000"/>
                </a:solidFill>
                <a:latin typeface="Times New Roman"/>
                <a:cs typeface="Times New Roman"/>
              </a:rPr>
              <a:t>+1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个；</a:t>
            </a:r>
            <a:endParaRPr sz="2805">
              <a:latin typeface="宋体"/>
              <a:cs typeface="宋体"/>
            </a:endParaRPr>
          </a:p>
          <a:p>
            <a:pPr marL="928225">
              <a:spcBef>
                <a:spcPts val="676"/>
              </a:spcBef>
            </a:pPr>
            <a:r>
              <a:rPr sz="2805" spc="1207" dirty="0">
                <a:latin typeface="Wingdings"/>
                <a:cs typeface="Wingdings"/>
              </a:rPr>
              <a:t>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长为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游程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个；</a:t>
            </a:r>
            <a:endParaRPr sz="2805">
              <a:latin typeface="宋体"/>
              <a:cs typeface="宋体"/>
            </a:endParaRPr>
          </a:p>
          <a:p>
            <a:pPr marL="928225">
              <a:spcBef>
                <a:spcPts val="676"/>
              </a:spcBef>
            </a:pPr>
            <a:r>
              <a:rPr sz="2805" spc="1207" dirty="0">
                <a:latin typeface="Wingdings"/>
                <a:cs typeface="Wingdings"/>
              </a:rPr>
              <a:t>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长为</a:t>
            </a:r>
            <a:r>
              <a:rPr sz="2805" b="1" i="1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sz="2805" b="1" spc="5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游程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2805" b="1" spc="-5" dirty="0">
                <a:solidFill>
                  <a:srgbClr val="FF0000"/>
                </a:solidFill>
                <a:latin typeface="宋体"/>
                <a:cs typeface="宋体"/>
              </a:rPr>
              <a:t>个</a:t>
            </a:r>
            <a:r>
              <a:rPr sz="2805" b="1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sz="2805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40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</p:spTree>
    <p:extLst>
      <p:ext uri="{BB962C8B-B14F-4D97-AF65-F5344CB8AC3E}">
        <p14:creationId xmlns:p14="http://schemas.microsoft.com/office/powerpoint/2010/main" val="31680671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576" y="1643197"/>
            <a:ext cx="8701008" cy="3513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spc="-5" dirty="0">
                <a:latin typeface="Times New Roman"/>
                <a:cs typeface="Times New Roman"/>
              </a:rPr>
              <a:t>1</a:t>
            </a:r>
            <a:r>
              <a:rPr sz="3206" b="1" spc="-5" dirty="0">
                <a:latin typeface="宋体"/>
                <a:cs typeface="宋体"/>
              </a:rPr>
              <a:t>、线性移位寄存器</a:t>
            </a:r>
            <a:endParaRPr sz="3206">
              <a:latin typeface="宋体"/>
              <a:cs typeface="宋体"/>
            </a:endParaRPr>
          </a:p>
          <a:p>
            <a:pPr marL="279931">
              <a:spcBef>
                <a:spcPts val="696"/>
              </a:spcBef>
            </a:pPr>
            <a:r>
              <a:rPr sz="2805" b="1" spc="-5" dirty="0">
                <a:latin typeface="宋体"/>
                <a:cs typeface="宋体"/>
              </a:rPr>
              <a:t>④</a:t>
            </a:r>
            <a:r>
              <a:rPr sz="2805" b="1" dirty="0">
                <a:latin typeface="宋体"/>
                <a:cs typeface="宋体"/>
              </a:rPr>
              <a:t>自相关函数</a:t>
            </a:r>
            <a:endParaRPr sz="2805">
              <a:latin typeface="宋体"/>
              <a:cs typeface="宋体"/>
            </a:endParaRPr>
          </a:p>
          <a:p>
            <a:pPr marL="355003" marR="5090">
              <a:lnSpc>
                <a:spcPct val="102000"/>
              </a:lnSpc>
              <a:spcBef>
                <a:spcPts val="1568"/>
              </a:spcBef>
            </a:pP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定义：</a:t>
            </a:r>
            <a:r>
              <a:rPr sz="2805" b="1" spc="-5" dirty="0">
                <a:latin typeface="宋体"/>
                <a:cs typeface="宋体"/>
              </a:rPr>
              <a:t>设</a:t>
            </a:r>
            <a:r>
              <a:rPr sz="2805" b="1" dirty="0">
                <a:latin typeface="Times New Roman"/>
                <a:cs typeface="Times New Roman"/>
              </a:rPr>
              <a:t>{</a:t>
            </a:r>
            <a:r>
              <a:rPr sz="2805" b="1" i="1" dirty="0">
                <a:latin typeface="Times New Roman"/>
                <a:cs typeface="Times New Roman"/>
              </a:rPr>
              <a:t>k</a:t>
            </a:r>
            <a:r>
              <a:rPr sz="2855" b="1" spc="-15" baseline="-20467" dirty="0">
                <a:latin typeface="Times New Roman"/>
                <a:cs typeface="Times New Roman"/>
              </a:rPr>
              <a:t>i</a:t>
            </a:r>
            <a:r>
              <a:rPr sz="2805" b="1" dirty="0">
                <a:latin typeface="Times New Roman"/>
                <a:cs typeface="Times New Roman"/>
              </a:rPr>
              <a:t>}</a:t>
            </a:r>
            <a:r>
              <a:rPr sz="2805" b="1" dirty="0">
                <a:latin typeface="宋体"/>
                <a:cs typeface="宋体"/>
              </a:rPr>
              <a:t>是周期</a:t>
            </a:r>
            <a:r>
              <a:rPr sz="2805" b="1" spc="-10" dirty="0">
                <a:latin typeface="宋体"/>
                <a:cs typeface="宋体"/>
              </a:rPr>
              <a:t>为</a:t>
            </a:r>
            <a:r>
              <a:rPr sz="2805" b="1" i="1" dirty="0">
                <a:latin typeface="Times New Roman"/>
                <a:cs typeface="Times New Roman"/>
              </a:rPr>
              <a:t>p</a:t>
            </a:r>
            <a:r>
              <a:rPr sz="2805" b="1" dirty="0">
                <a:latin typeface="宋体"/>
                <a:cs typeface="宋体"/>
              </a:rPr>
              <a:t>的序列，</a:t>
            </a:r>
            <a:r>
              <a:rPr sz="2805" b="1" i="1" spc="5" dirty="0">
                <a:latin typeface="Times New Roman"/>
                <a:cs typeface="Times New Roman"/>
              </a:rPr>
              <a:t>k</a:t>
            </a:r>
            <a:r>
              <a:rPr sz="2855" b="1" spc="-7" baseline="-20467" dirty="0">
                <a:latin typeface="Times New Roman"/>
                <a:cs typeface="Times New Roman"/>
              </a:rPr>
              <a:t>0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i="1" dirty="0">
                <a:latin typeface="Times New Roman"/>
                <a:cs typeface="Times New Roman"/>
              </a:rPr>
              <a:t>k</a:t>
            </a:r>
            <a:r>
              <a:rPr sz="2855" b="1" spc="-7" baseline="-20467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Times New Roman"/>
                <a:cs typeface="Times New Roman"/>
              </a:rPr>
              <a:t>,…,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i="1" spc="5" dirty="0">
                <a:latin typeface="Times New Roman"/>
                <a:cs typeface="Times New Roman"/>
              </a:rPr>
              <a:t>k</a:t>
            </a:r>
            <a:r>
              <a:rPr sz="2855" b="1" i="1" baseline="-20467" dirty="0">
                <a:latin typeface="Times New Roman"/>
                <a:cs typeface="Times New Roman"/>
              </a:rPr>
              <a:t>p</a:t>
            </a:r>
            <a:r>
              <a:rPr sz="2855" b="1" spc="-7" baseline="-20467" dirty="0">
                <a:latin typeface="Times New Roman"/>
                <a:cs typeface="Times New Roman"/>
              </a:rPr>
              <a:t>-1</a:t>
            </a:r>
            <a:r>
              <a:rPr sz="2805" b="1" dirty="0">
                <a:latin typeface="宋体"/>
                <a:cs typeface="宋体"/>
              </a:rPr>
              <a:t>是其中一 个周期子段，</a:t>
            </a:r>
            <a:r>
              <a:rPr sz="2805" b="1" spc="-10" dirty="0">
                <a:latin typeface="宋体"/>
                <a:cs typeface="宋体"/>
              </a:rPr>
              <a:t>则</a:t>
            </a:r>
            <a:r>
              <a:rPr sz="2805" b="1" spc="-721" dirty="0">
                <a:latin typeface="宋体"/>
                <a:cs typeface="宋体"/>
              </a:rPr>
              <a:t> </a:t>
            </a:r>
            <a:r>
              <a:rPr sz="2805" b="1" i="1" spc="5" dirty="0">
                <a:latin typeface="Times New Roman"/>
                <a:cs typeface="Times New Roman"/>
              </a:rPr>
              <a:t>k</a:t>
            </a:r>
            <a:r>
              <a:rPr sz="2855" b="1" spc="-7" baseline="-20467" dirty="0">
                <a:latin typeface="Times New Roman"/>
                <a:cs typeface="Times New Roman"/>
              </a:rPr>
              <a:t>0</a:t>
            </a:r>
            <a:r>
              <a:rPr sz="2855" b="1" baseline="-20467" dirty="0">
                <a:latin typeface="Times New Roman"/>
                <a:cs typeface="Times New Roman"/>
              </a:rPr>
              <a:t>+</a:t>
            </a:r>
            <a:r>
              <a:rPr sz="2855" b="1" spc="-7" baseline="-20467" dirty="0">
                <a:latin typeface="宋体"/>
                <a:cs typeface="宋体"/>
              </a:rPr>
              <a:t>τ</a:t>
            </a:r>
            <a:r>
              <a:rPr sz="2805" b="1" dirty="0">
                <a:latin typeface="Times New Roman"/>
                <a:cs typeface="Times New Roman"/>
              </a:rPr>
              <a:t>, </a:t>
            </a:r>
            <a:r>
              <a:rPr sz="2805" b="1" i="1" dirty="0">
                <a:latin typeface="Times New Roman"/>
                <a:cs typeface="Times New Roman"/>
              </a:rPr>
              <a:t>k</a:t>
            </a:r>
            <a:r>
              <a:rPr sz="2855" b="1" baseline="-20467" dirty="0">
                <a:latin typeface="Times New Roman"/>
                <a:cs typeface="Times New Roman"/>
              </a:rPr>
              <a:t>1+</a:t>
            </a:r>
            <a:r>
              <a:rPr sz="2855" b="1" spc="-15" baseline="-20467" dirty="0">
                <a:latin typeface="宋体"/>
                <a:cs typeface="宋体"/>
              </a:rPr>
              <a:t>τ</a:t>
            </a:r>
            <a:r>
              <a:rPr sz="2805" b="1" dirty="0">
                <a:latin typeface="Times New Roman"/>
                <a:cs typeface="Times New Roman"/>
              </a:rPr>
              <a:t>,…,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i="1" spc="-5" dirty="0">
                <a:latin typeface="Times New Roman"/>
                <a:cs typeface="Times New Roman"/>
              </a:rPr>
              <a:t>k</a:t>
            </a:r>
            <a:r>
              <a:rPr sz="2855" b="1" i="1" baseline="-20467" dirty="0">
                <a:latin typeface="Times New Roman"/>
                <a:cs typeface="Times New Roman"/>
              </a:rPr>
              <a:t>p</a:t>
            </a:r>
            <a:r>
              <a:rPr sz="2855" b="1" baseline="-20467" dirty="0">
                <a:latin typeface="Times New Roman"/>
                <a:cs typeface="Times New Roman"/>
              </a:rPr>
              <a:t>-1+</a:t>
            </a:r>
            <a:r>
              <a:rPr sz="2855" b="1" spc="-15" baseline="-20467" dirty="0">
                <a:latin typeface="宋体"/>
                <a:cs typeface="宋体"/>
              </a:rPr>
              <a:t>τ</a:t>
            </a:r>
            <a:r>
              <a:rPr sz="2805" b="1" dirty="0">
                <a:latin typeface="宋体"/>
                <a:cs typeface="宋体"/>
              </a:rPr>
              <a:t>也是一个周期子 段。记这两个子段中相同的位数</a:t>
            </a:r>
            <a:r>
              <a:rPr sz="2805" b="1" spc="-5" dirty="0">
                <a:latin typeface="宋体"/>
                <a:cs typeface="宋体"/>
              </a:rPr>
              <a:t>为</a:t>
            </a:r>
            <a:r>
              <a:rPr sz="2805" b="1" i="1" spc="-5" dirty="0">
                <a:latin typeface="Times New Roman"/>
                <a:cs typeface="Times New Roman"/>
              </a:rPr>
              <a:t>A</a:t>
            </a:r>
            <a:r>
              <a:rPr sz="2805" b="1" dirty="0">
                <a:latin typeface="宋体"/>
                <a:cs typeface="宋体"/>
              </a:rPr>
              <a:t>，不相同的位数 </a:t>
            </a:r>
            <a:r>
              <a:rPr sz="2805" b="1" spc="-5" dirty="0">
                <a:latin typeface="宋体"/>
                <a:cs typeface="宋体"/>
              </a:rPr>
              <a:t>为</a:t>
            </a:r>
            <a:r>
              <a:rPr sz="2805" b="1" i="1" dirty="0">
                <a:latin typeface="Times New Roman"/>
                <a:cs typeface="Times New Roman"/>
              </a:rPr>
              <a:t>D</a:t>
            </a:r>
            <a:r>
              <a:rPr sz="2805" b="1" dirty="0">
                <a:latin typeface="宋体"/>
                <a:cs typeface="宋体"/>
              </a:rPr>
              <a:t>，则自相关函数定义为：</a:t>
            </a:r>
            <a:endParaRPr sz="2805">
              <a:latin typeface="宋体"/>
              <a:cs typeface="宋体"/>
            </a:endParaRPr>
          </a:p>
          <a:p>
            <a:pPr marR="2179643" algn="ctr">
              <a:lnSpc>
                <a:spcPts val="3351"/>
              </a:lnSpc>
              <a:spcBef>
                <a:spcPts val="671"/>
              </a:spcBef>
            </a:pPr>
            <a:r>
              <a:rPr sz="2805" b="1" i="1" spc="-5" dirty="0">
                <a:latin typeface="Times New Roman"/>
                <a:cs typeface="Times New Roman"/>
              </a:rPr>
              <a:t>A</a:t>
            </a:r>
            <a:r>
              <a:rPr sz="2805" b="1" dirty="0">
                <a:latin typeface="Times New Roman"/>
                <a:cs typeface="Times New Roman"/>
              </a:rPr>
              <a:t>-</a:t>
            </a:r>
            <a:r>
              <a:rPr sz="2805" b="1" i="1" dirty="0">
                <a:latin typeface="Times New Roman"/>
                <a:cs typeface="Times New Roman"/>
              </a:rPr>
              <a:t>D</a:t>
            </a:r>
            <a:endParaRPr sz="2805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27367" y="5190066"/>
            <a:ext cx="243655" cy="432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805" b="1" i="1" dirty="0">
                <a:latin typeface="Times New Roman"/>
                <a:cs typeface="Times New Roman"/>
              </a:rPr>
              <a:t>P</a:t>
            </a:r>
            <a:endParaRPr sz="2805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877" y="5706405"/>
            <a:ext cx="8246141" cy="432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805" spc="1212" dirty="0">
                <a:solidFill>
                  <a:srgbClr val="FF0000"/>
                </a:solidFill>
                <a:latin typeface="Wingdings"/>
                <a:cs typeface="Wingdings"/>
              </a:rPr>
              <a:t></a:t>
            </a:r>
            <a:r>
              <a:rPr sz="2805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自相关函数反映一个周期内平均每位的相同程度。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2824" y="4962253"/>
            <a:ext cx="890013" cy="432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805" spc="-5" dirty="0">
                <a:latin typeface="Times New Roman"/>
                <a:cs typeface="Times New Roman"/>
              </a:rPr>
              <a:t>R</a:t>
            </a:r>
            <a:r>
              <a:rPr sz="2805" dirty="0">
                <a:latin typeface="Times New Roman"/>
                <a:cs typeface="Times New Roman"/>
              </a:rPr>
              <a:t>(</a:t>
            </a:r>
            <a:r>
              <a:rPr sz="2805" i="1" dirty="0">
                <a:latin typeface="Times New Roman"/>
                <a:cs typeface="Times New Roman"/>
              </a:rPr>
              <a:t>j</a:t>
            </a:r>
            <a:r>
              <a:rPr sz="2805" dirty="0">
                <a:latin typeface="Times New Roman"/>
                <a:cs typeface="Times New Roman"/>
              </a:rPr>
              <a:t>)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=</a:t>
            </a:r>
            <a:endParaRPr sz="280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5002" y="5160930"/>
            <a:ext cx="1297803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41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0041400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864" y="1714958"/>
            <a:ext cx="3497071" cy="99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spc="-5" dirty="0">
                <a:latin typeface="Times New Roman"/>
                <a:cs typeface="Times New Roman"/>
              </a:rPr>
              <a:t>1</a:t>
            </a:r>
            <a:r>
              <a:rPr sz="3206" b="1" spc="-5" dirty="0">
                <a:latin typeface="宋体"/>
                <a:cs typeface="宋体"/>
              </a:rPr>
              <a:t>、线性移位寄存器</a:t>
            </a:r>
            <a:endParaRPr sz="3206">
              <a:latin typeface="宋体"/>
              <a:cs typeface="宋体"/>
            </a:endParaRPr>
          </a:p>
          <a:p>
            <a:pPr marL="101793">
              <a:lnSpc>
                <a:spcPts val="3201"/>
              </a:lnSpc>
              <a:spcBef>
                <a:spcPts val="691"/>
              </a:spcBef>
            </a:pPr>
            <a:r>
              <a:rPr sz="2805" b="1" dirty="0">
                <a:latin typeface="宋体"/>
                <a:cs typeface="宋体"/>
              </a:rPr>
              <a:t>④自相关函数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0313" y="2826437"/>
            <a:ext cx="2876797" cy="9885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6796">
              <a:tabLst>
                <a:tab pos="1174437" algn="l"/>
              </a:tabLst>
            </a:pPr>
            <a:r>
              <a:rPr sz="2805" b="1" dirty="0">
                <a:latin typeface="Times New Roman"/>
                <a:cs typeface="Times New Roman"/>
              </a:rPr>
              <a:t>1	,</a:t>
            </a:r>
            <a:r>
              <a:rPr sz="2956" b="1" i="1" spc="-155" dirty="0">
                <a:latin typeface="宋体"/>
                <a:cs typeface="宋体"/>
              </a:rPr>
              <a:t>τ</a:t>
            </a:r>
            <a:r>
              <a:rPr sz="2805" b="1" dirty="0">
                <a:latin typeface="Times New Roman"/>
                <a:cs typeface="Times New Roman"/>
              </a:rPr>
              <a:t>=</a:t>
            </a:r>
            <a:r>
              <a:rPr sz="2805" b="1" spc="5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0</a:t>
            </a:r>
            <a:endParaRPr sz="2805">
              <a:latin typeface="Times New Roman"/>
              <a:cs typeface="Times New Roman"/>
            </a:endParaRPr>
          </a:p>
          <a:p>
            <a:pPr marL="12724">
              <a:spcBef>
                <a:spcPts val="601"/>
              </a:spcBef>
              <a:tabLst>
                <a:tab pos="891961" algn="l"/>
              </a:tabLst>
            </a:pPr>
            <a:r>
              <a:rPr sz="2805" b="1" dirty="0">
                <a:latin typeface="Times New Roman"/>
                <a:cs typeface="Times New Roman"/>
              </a:rPr>
              <a:t>-</a:t>
            </a:r>
            <a:r>
              <a:rPr sz="2805" b="1" spc="-5" dirty="0">
                <a:latin typeface="Times New Roman"/>
                <a:cs typeface="Times New Roman"/>
              </a:rPr>
              <a:t>1</a:t>
            </a:r>
            <a:r>
              <a:rPr sz="2805" b="1" spc="-10" dirty="0">
                <a:latin typeface="Times New Roman"/>
                <a:cs typeface="Times New Roman"/>
              </a:rPr>
              <a:t>/</a:t>
            </a:r>
            <a:r>
              <a:rPr sz="2805" b="1" i="1" dirty="0">
                <a:latin typeface="Times New Roman"/>
                <a:cs typeface="Times New Roman"/>
              </a:rPr>
              <a:t>P	</a:t>
            </a:r>
            <a:r>
              <a:rPr sz="2805" b="1" spc="-5" dirty="0">
                <a:latin typeface="宋体"/>
                <a:cs typeface="宋体"/>
              </a:rPr>
              <a:t>，</a:t>
            </a:r>
            <a:r>
              <a:rPr sz="2805" b="1" dirty="0">
                <a:latin typeface="Times New Roman"/>
                <a:cs typeface="Times New Roman"/>
              </a:rPr>
              <a:t>0</a:t>
            </a:r>
            <a:r>
              <a:rPr sz="2805" b="1" spc="5" dirty="0">
                <a:latin typeface="Times New Roman"/>
                <a:cs typeface="Times New Roman"/>
              </a:rPr>
              <a:t>&lt;</a:t>
            </a:r>
            <a:r>
              <a:rPr sz="2956" b="1" i="1" spc="-150" dirty="0">
                <a:latin typeface="宋体"/>
                <a:cs typeface="宋体"/>
              </a:rPr>
              <a:t>τ</a:t>
            </a:r>
            <a:r>
              <a:rPr sz="2805" b="1" dirty="0">
                <a:latin typeface="宋体"/>
                <a:cs typeface="宋体"/>
              </a:rPr>
              <a:t>≤</a:t>
            </a:r>
            <a:r>
              <a:rPr sz="2805" b="1" i="1" spc="-5" dirty="0">
                <a:latin typeface="Times New Roman"/>
                <a:cs typeface="Times New Roman"/>
              </a:rPr>
              <a:t>P</a:t>
            </a:r>
            <a:r>
              <a:rPr sz="2805" b="1" dirty="0">
                <a:latin typeface="Times New Roman"/>
                <a:cs typeface="Times New Roman"/>
              </a:rPr>
              <a:t>-1</a:t>
            </a:r>
            <a:endParaRPr sz="2805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284" y="3900102"/>
            <a:ext cx="5588188" cy="21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spc="1383" dirty="0">
                <a:latin typeface="Wingdings"/>
                <a:cs typeface="Wingdings"/>
              </a:rPr>
              <a:t></a:t>
            </a:r>
            <a:r>
              <a:rPr sz="3206" spc="-485" dirty="0">
                <a:latin typeface="Times New Roman"/>
                <a:cs typeface="Times New Roman"/>
              </a:rPr>
              <a:t> </a:t>
            </a:r>
            <a:r>
              <a:rPr sz="3206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206" b="1" spc="-5" dirty="0">
                <a:solidFill>
                  <a:srgbClr val="FF0000"/>
                </a:solidFill>
                <a:latin typeface="宋体"/>
                <a:cs typeface="宋体"/>
              </a:rPr>
              <a:t>序列的自相关函数达到最佳</a:t>
            </a:r>
            <a:endParaRPr sz="3206">
              <a:latin typeface="宋体"/>
              <a:cs typeface="宋体"/>
            </a:endParaRPr>
          </a:p>
          <a:p>
            <a:pPr marL="12724">
              <a:spcBef>
                <a:spcPts val="1217"/>
              </a:spcBef>
            </a:pPr>
            <a:r>
              <a:rPr sz="2805" b="1" dirty="0">
                <a:latin typeface="宋体"/>
                <a:cs typeface="宋体"/>
              </a:rPr>
              <a:t>例</a:t>
            </a:r>
            <a:r>
              <a:rPr sz="2805" b="1" spc="-10" dirty="0">
                <a:latin typeface="宋体"/>
                <a:cs typeface="宋体"/>
              </a:rPr>
              <a:t>：</a:t>
            </a:r>
            <a:r>
              <a:rPr sz="2805" b="1" spc="185" dirty="0">
                <a:latin typeface="宋体"/>
                <a:cs typeface="宋体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endParaRPr sz="2805">
              <a:latin typeface="Times New Roman"/>
              <a:cs typeface="Times New Roman"/>
            </a:endParaRPr>
          </a:p>
          <a:p>
            <a:pPr marL="903413">
              <a:spcBef>
                <a:spcPts val="721"/>
              </a:spcBef>
            </a:pP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0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1</a:t>
            </a:r>
            <a:endParaRPr sz="2805">
              <a:latin typeface="Times New Roman"/>
              <a:cs typeface="Times New Roman"/>
            </a:endParaRPr>
          </a:p>
          <a:p>
            <a:pPr marL="12724">
              <a:spcBef>
                <a:spcPts val="526"/>
              </a:spcBef>
            </a:pPr>
            <a:r>
              <a:rPr sz="2805" spc="1212" dirty="0">
                <a:latin typeface="Wingdings"/>
                <a:cs typeface="Wingdings"/>
              </a:rPr>
              <a:t></a:t>
            </a:r>
            <a:r>
              <a:rPr sz="2805" spc="-95" dirty="0">
                <a:latin typeface="Times New Roman"/>
                <a:cs typeface="Times New Roman"/>
              </a:rPr>
              <a:t> </a:t>
            </a:r>
            <a:r>
              <a:rPr sz="2805" i="1" spc="-5" dirty="0">
                <a:latin typeface="Times New Roman"/>
                <a:cs typeface="Times New Roman"/>
              </a:rPr>
              <a:t>A</a:t>
            </a:r>
            <a:r>
              <a:rPr sz="2805" dirty="0">
                <a:latin typeface="宋体"/>
                <a:cs typeface="宋体"/>
              </a:rPr>
              <a:t>＝</a:t>
            </a:r>
            <a:r>
              <a:rPr sz="2805" dirty="0">
                <a:latin typeface="Times New Roman"/>
                <a:cs typeface="Times New Roman"/>
              </a:rPr>
              <a:t>7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宋体"/>
                <a:cs typeface="宋体"/>
              </a:rPr>
              <a:t>，</a:t>
            </a:r>
            <a:r>
              <a:rPr sz="2805" i="1" spc="-5" dirty="0">
                <a:latin typeface="Times New Roman"/>
                <a:cs typeface="Times New Roman"/>
              </a:rPr>
              <a:t>D</a:t>
            </a:r>
            <a:r>
              <a:rPr sz="2805" dirty="0">
                <a:latin typeface="宋体"/>
                <a:cs typeface="宋体"/>
              </a:rPr>
              <a:t>＝</a:t>
            </a:r>
            <a:r>
              <a:rPr sz="2805" dirty="0">
                <a:latin typeface="Times New Roman"/>
                <a:cs typeface="Times New Roman"/>
              </a:rPr>
              <a:t>8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宋体"/>
                <a:cs typeface="宋体"/>
              </a:rPr>
              <a:t>，</a:t>
            </a:r>
            <a:r>
              <a:rPr sz="2805" spc="-5" dirty="0">
                <a:latin typeface="Times New Roman"/>
                <a:cs typeface="Times New Roman"/>
              </a:rPr>
              <a:t>R</a:t>
            </a:r>
            <a:r>
              <a:rPr sz="2805" spc="5" dirty="0">
                <a:latin typeface="Times New Roman"/>
                <a:cs typeface="Times New Roman"/>
              </a:rPr>
              <a:t>(</a:t>
            </a:r>
            <a:r>
              <a:rPr sz="2956" i="1" spc="-150" dirty="0">
                <a:latin typeface="宋体"/>
                <a:cs typeface="宋体"/>
              </a:rPr>
              <a:t>τ</a:t>
            </a:r>
            <a:r>
              <a:rPr sz="2956" i="1" spc="-776" dirty="0">
                <a:latin typeface="宋体"/>
                <a:cs typeface="宋体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)</a:t>
            </a:r>
            <a:r>
              <a:rPr sz="2805" spc="-5" dirty="0">
                <a:latin typeface="Times New Roman"/>
                <a:cs typeface="Times New Roman"/>
              </a:rPr>
              <a:t> </a:t>
            </a:r>
            <a:r>
              <a:rPr sz="2805" dirty="0">
                <a:latin typeface="Times New Roman"/>
                <a:cs typeface="Times New Roman"/>
              </a:rPr>
              <a:t>= -</a:t>
            </a:r>
            <a:r>
              <a:rPr sz="2805" spc="-5" dirty="0">
                <a:latin typeface="Times New Roman"/>
                <a:cs typeface="Times New Roman"/>
              </a:rPr>
              <a:t>1/15</a:t>
            </a:r>
            <a:endParaRPr sz="2805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5582" y="3144794"/>
            <a:ext cx="989893" cy="432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805" i="1" spc="-5" dirty="0">
                <a:latin typeface="Times New Roman"/>
                <a:cs typeface="Times New Roman"/>
              </a:rPr>
              <a:t>R</a:t>
            </a:r>
            <a:r>
              <a:rPr sz="2805" dirty="0">
                <a:latin typeface="Times New Roman"/>
                <a:cs typeface="Times New Roman"/>
              </a:rPr>
              <a:t>(</a:t>
            </a:r>
            <a:r>
              <a:rPr sz="2505" i="1" spc="-105" dirty="0">
                <a:latin typeface="宋体"/>
                <a:cs typeface="宋体"/>
              </a:rPr>
              <a:t>τ</a:t>
            </a:r>
            <a:r>
              <a:rPr sz="2805" spc="5" dirty="0">
                <a:latin typeface="Times New Roman"/>
                <a:cs typeface="Times New Roman"/>
              </a:rPr>
              <a:t>)=</a:t>
            </a:r>
            <a:endParaRPr sz="280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55442" y="2995890"/>
            <a:ext cx="149502" cy="610731"/>
          </a:xfrm>
          <a:custGeom>
            <a:avLst/>
            <a:gdLst/>
            <a:ahLst/>
            <a:cxnLst/>
            <a:rect l="l" t="t" r="r" b="b"/>
            <a:pathLst>
              <a:path w="149225" h="609600">
                <a:moveTo>
                  <a:pt x="149110" y="0"/>
                </a:moveTo>
                <a:lnTo>
                  <a:pt x="102740" y="10576"/>
                </a:lnTo>
                <a:lnTo>
                  <a:pt x="73007" y="48467"/>
                </a:lnTo>
                <a:lnTo>
                  <a:pt x="72910" y="254508"/>
                </a:lnTo>
                <a:lnTo>
                  <a:pt x="70992" y="265640"/>
                </a:lnTo>
                <a:lnTo>
                  <a:pt x="32122" y="298957"/>
                </a:lnTo>
                <a:lnTo>
                  <a:pt x="0" y="304752"/>
                </a:lnTo>
                <a:lnTo>
                  <a:pt x="16175" y="306114"/>
                </a:lnTo>
                <a:lnTo>
                  <a:pt x="56312" y="323866"/>
                </a:lnTo>
                <a:lnTo>
                  <a:pt x="72910" y="559308"/>
                </a:lnTo>
                <a:lnTo>
                  <a:pt x="74829" y="570440"/>
                </a:lnTo>
                <a:lnTo>
                  <a:pt x="113699" y="603757"/>
                </a:lnTo>
                <a:lnTo>
                  <a:pt x="129062" y="607806"/>
                </a:lnTo>
                <a:lnTo>
                  <a:pt x="145821" y="60955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574"/>
              </a:lnSpc>
            </a:pPr>
            <a:r>
              <a:rPr spc="-5" dirty="0"/>
              <a:t>二、线性移位寄存器序列密码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42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8594905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62290" y="1832193"/>
            <a:ext cx="8244868" cy="2636565"/>
          </a:xfrm>
          <a:prstGeom prst="rect">
            <a:avLst/>
          </a:prstGeom>
        </p:spPr>
        <p:txBody>
          <a:bodyPr vert="horz" wrap="square" lIns="0" tIns="411734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49972"/>
            <a:r>
              <a:rPr spc="-5" dirty="0">
                <a:latin typeface="Times New Roman"/>
                <a:cs typeface="Times New Roman"/>
              </a:rPr>
              <a:t>2</a:t>
            </a:r>
            <a:r>
              <a:rPr spc="-5" dirty="0"/>
              <a:t>、线性移位寄存器序列密码</a:t>
            </a:r>
          </a:p>
          <a:p>
            <a:pPr marL="849972">
              <a:spcBef>
                <a:spcPts val="460"/>
              </a:spcBef>
            </a:pPr>
            <a:r>
              <a:rPr sz="3507" spc="1598" dirty="0">
                <a:latin typeface="Wingdings"/>
                <a:cs typeface="Wingdings"/>
              </a:rPr>
              <a:t></a:t>
            </a:r>
            <a:r>
              <a:rPr i="1" spc="-5" dirty="0">
                <a:latin typeface="Times New Roman"/>
                <a:cs typeface="Times New Roman"/>
              </a:rPr>
              <a:t>m</a:t>
            </a:r>
            <a:r>
              <a:rPr spc="-5" dirty="0"/>
              <a:t>序列具有良好的随机性；</a:t>
            </a:r>
            <a:endParaRPr sz="3507">
              <a:latin typeface="Times New Roman"/>
              <a:cs typeface="Times New Roman"/>
            </a:endParaRPr>
          </a:p>
          <a:p>
            <a:pPr marL="849972">
              <a:spcBef>
                <a:spcPts val="396"/>
              </a:spcBef>
            </a:pPr>
            <a:r>
              <a:rPr sz="3507" spc="1603" dirty="0">
                <a:latin typeface="Wingdings"/>
                <a:cs typeface="Wingdings"/>
              </a:rPr>
              <a:t></a:t>
            </a:r>
            <a:r>
              <a:rPr spc="-5" dirty="0">
                <a:latin typeface="Times New Roman"/>
                <a:cs typeface="Times New Roman"/>
              </a:rPr>
              <a:t>5</a:t>
            </a:r>
            <a:r>
              <a:rPr spc="-10" dirty="0">
                <a:latin typeface="Times New Roman"/>
                <a:cs typeface="Times New Roman"/>
              </a:rPr>
              <a:t>0</a:t>
            </a:r>
            <a:r>
              <a:rPr spc="-5" dirty="0"/>
              <a:t>年代开始用作密钥序列，并用于军用。</a:t>
            </a:r>
            <a:endParaRPr sz="3507">
              <a:latin typeface="Times New Roman"/>
              <a:cs typeface="Times New Roman"/>
            </a:endParaRPr>
          </a:p>
          <a:p>
            <a:pPr marL="849972">
              <a:spcBef>
                <a:spcPts val="401"/>
              </a:spcBef>
            </a:pPr>
            <a:r>
              <a:rPr sz="3507" spc="1603" dirty="0">
                <a:latin typeface="Wingdings"/>
                <a:cs typeface="Wingdings"/>
              </a:rPr>
              <a:t></a:t>
            </a:r>
            <a:r>
              <a:rPr spc="-5" dirty="0">
                <a:latin typeface="Times New Roman"/>
                <a:cs typeface="Times New Roman"/>
              </a:rPr>
              <a:t>6</a:t>
            </a:r>
            <a:r>
              <a:rPr spc="-10" dirty="0">
                <a:latin typeface="Times New Roman"/>
                <a:cs typeface="Times New Roman"/>
              </a:rPr>
              <a:t>0</a:t>
            </a:r>
            <a:r>
              <a:rPr spc="-5" dirty="0"/>
              <a:t>年代发现其是不安全的。</a:t>
            </a:r>
            <a:endParaRPr sz="3507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48"/>
            <a:fld id="{81D60167-4931-47E6-BA6A-407CBD079E47}" type="slidenum">
              <a:rPr spc="-5" dirty="0"/>
              <a:pPr marL="25448"/>
              <a:t>43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338" y="667454"/>
            <a:ext cx="7405113" cy="603847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7438">
              <a:lnSpc>
                <a:spcPts val="4674"/>
              </a:lnSpc>
            </a:pPr>
            <a:r>
              <a:rPr spc="-5" dirty="0"/>
              <a:t>二、线性移位寄存器序列密码</a:t>
            </a:r>
          </a:p>
        </p:txBody>
      </p:sp>
    </p:spTree>
    <p:extLst>
      <p:ext uri="{BB962C8B-B14F-4D97-AF65-F5344CB8AC3E}">
        <p14:creationId xmlns:p14="http://schemas.microsoft.com/office/powerpoint/2010/main" val="17814186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m-</a:t>
            </a:r>
            <a:r>
              <a:rPr lang="zh-CN" altLang="en-US" dirty="0" smtClean="0"/>
              <a:t>序列密码的破译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对于</a:t>
                </a:r>
                <a:r>
                  <a:rPr lang="en-US" altLang="zh-CN" dirty="0" smtClean="0"/>
                  <a:t>m-</a:t>
                </a:r>
                <a:r>
                  <a:rPr lang="zh-CN" altLang="en-US" dirty="0" smtClean="0"/>
                  <a:t>序列（周期为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baseline="3000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 smtClean="0"/>
                  <a:t>），如果攻击者知道了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1" dirty="0" smtClean="0">
                    <a:solidFill>
                      <a:srgbClr val="FF00FF"/>
                    </a:solidFill>
                  </a:rPr>
                  <a:t>位明密文对</a:t>
                </a:r>
                <a:r>
                  <a:rPr lang="zh-CN" altLang="en-US" dirty="0" smtClean="0"/>
                  <a:t>，则可确定反馈多项式的系数，从而确定该</a:t>
                </a:r>
                <a:r>
                  <a:rPr lang="en-US" altLang="zh-CN" dirty="0" smtClean="0"/>
                  <a:t>LFSR</a:t>
                </a:r>
                <a:r>
                  <a:rPr lang="zh-CN" altLang="en-US" dirty="0" smtClean="0"/>
                  <a:t>接下来的状态，也就能得到余下的密钥序列，具体过程如下：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 cstate="print"/>
                <a:stretch>
                  <a:fillRect l="-1259" t="-1491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44</a:t>
            </a:fld>
            <a:endParaRPr lang="en-US" altLang="zh-CN" dirty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929157"/>
              </p:ext>
            </p:extLst>
          </p:nvPr>
        </p:nvGraphicFramePr>
        <p:xfrm>
          <a:off x="1371600" y="3581400"/>
          <a:ext cx="304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6" name="Equation" r:id="rId4" imgW="863225" imgH="228501" progId="">
                  <p:embed/>
                </p:oleObj>
              </mc:Choice>
              <mc:Fallback>
                <p:oleObj name="Equation" r:id="rId4" imgW="863225" imgH="228501" progId="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81400"/>
                        <a:ext cx="3048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138574"/>
              </p:ext>
            </p:extLst>
          </p:nvPr>
        </p:nvGraphicFramePr>
        <p:xfrm>
          <a:off x="4876800" y="3581400"/>
          <a:ext cx="3048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7" name="Equation" r:id="rId6" imgW="901309" imgH="228501" progId="">
                  <p:embed/>
                </p:oleObj>
              </mc:Choice>
              <mc:Fallback>
                <p:oleObj name="Equation" r:id="rId6" imgW="901309" imgH="228501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581400"/>
                        <a:ext cx="30480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88366" y="4243715"/>
            <a:ext cx="5612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dirty="0">
                <a:latin typeface="+mn-lt"/>
                <a:ea typeface="+mn-ea"/>
              </a:rPr>
              <a:t>于是可求出一段长为</a:t>
            </a:r>
            <a:r>
              <a:rPr lang="en-US" altLang="zh-CN" sz="2800" dirty="0">
                <a:latin typeface="+mn-lt"/>
                <a:ea typeface="+mn-ea"/>
              </a:rPr>
              <a:t>2n</a:t>
            </a:r>
            <a:r>
              <a:rPr lang="zh-CN" altLang="en-US" sz="2800" dirty="0">
                <a:latin typeface="+mn-lt"/>
                <a:ea typeface="+mn-ea"/>
              </a:rPr>
              <a:t>的密钥序列</a:t>
            </a: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172746"/>
              </p:ext>
            </p:extLst>
          </p:nvPr>
        </p:nvGraphicFramePr>
        <p:xfrm>
          <a:off x="3276600" y="4660249"/>
          <a:ext cx="2514600" cy="686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8" name="Equation" r:id="rId8" imgW="838200" imgH="228600" progId="">
                  <p:embed/>
                </p:oleObj>
              </mc:Choice>
              <mc:Fallback>
                <p:oleObj name="Equation" r:id="rId8" imgW="838200" imgH="22860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660249"/>
                        <a:ext cx="2514600" cy="6861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827861" y="525780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800" dirty="0">
                <a:latin typeface="+mn-lt"/>
                <a:ea typeface="+mn-ea"/>
              </a:rPr>
              <a:t>其中</a:t>
            </a:r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468517"/>
              </p:ext>
            </p:extLst>
          </p:nvPr>
        </p:nvGraphicFramePr>
        <p:xfrm>
          <a:off x="2152650" y="5744650"/>
          <a:ext cx="4191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9" name="公式" r:id="rId10" imgW="1727200" imgH="228600" progId="">
                  <p:embed/>
                </p:oleObj>
              </mc:Choice>
              <mc:Fallback>
                <p:oleObj name="公式" r:id="rId10" imgW="1727200" imgH="228600" progId="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5744650"/>
                        <a:ext cx="4191000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d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9008" y="1676400"/>
            <a:ext cx="7105983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 descr="a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3063" y="1577181"/>
            <a:ext cx="7582737" cy="44958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m-</a:t>
            </a:r>
            <a:r>
              <a:rPr lang="zh-CN" altLang="en-US" dirty="0" smtClean="0"/>
              <a:t>序列破解举例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1676400"/>
            <a:ext cx="8420100" cy="4495800"/>
          </a:xfrm>
        </p:spPr>
        <p:txBody>
          <a:bodyPr/>
          <a:lstStyle/>
          <a:p>
            <a:r>
              <a:rPr lang="zh-CN" altLang="en-US" sz="2400" dirty="0"/>
              <a:t>例： 设敌手得到密文串</a:t>
            </a:r>
            <a:r>
              <a:rPr lang="en-US" altLang="zh-CN" sz="2400" dirty="0"/>
              <a:t>101101011110010</a:t>
            </a:r>
            <a:r>
              <a:rPr lang="zh-CN" altLang="en-US" sz="2400" dirty="0"/>
              <a:t>和相应的明文串</a:t>
            </a:r>
            <a:r>
              <a:rPr lang="en-US" altLang="zh-CN" sz="2400" dirty="0"/>
              <a:t>011001111111001</a:t>
            </a:r>
            <a:r>
              <a:rPr lang="zh-CN" altLang="en-US" sz="2400" dirty="0"/>
              <a:t>，因此可计算出相应的密钥流为</a:t>
            </a:r>
            <a:r>
              <a:rPr lang="en-US" altLang="zh-CN" sz="2400" dirty="0"/>
              <a:t>110100100001011</a:t>
            </a:r>
            <a:r>
              <a:rPr lang="zh-CN" altLang="en-US" sz="2400" dirty="0"/>
              <a:t>。进一步假定敌手还知道密钥流是使用</a:t>
            </a:r>
            <a:r>
              <a:rPr lang="en-US" altLang="zh-CN" sz="2400" dirty="0"/>
              <a:t>5</a:t>
            </a:r>
            <a:r>
              <a:rPr lang="zh-CN" altLang="en-US" sz="2400" dirty="0"/>
              <a:t>级线性反馈移位寄存器产生的，那么敌手可分别用密文串中的前</a:t>
            </a:r>
            <a:r>
              <a:rPr lang="en-US" altLang="zh-CN" sz="2400" dirty="0"/>
              <a:t>10</a:t>
            </a:r>
            <a:r>
              <a:rPr lang="zh-CN" altLang="en-US" sz="2400" dirty="0"/>
              <a:t>个比特和明文串中的前</a:t>
            </a:r>
            <a:r>
              <a:rPr lang="en-US" altLang="zh-CN" sz="2400" dirty="0"/>
              <a:t>10</a:t>
            </a:r>
            <a:r>
              <a:rPr lang="zh-CN" altLang="en-US" sz="2400" dirty="0"/>
              <a:t>个比特建立如下方程</a:t>
            </a:r>
          </a:p>
          <a:p>
            <a:endParaRPr lang="zh-CN" altLang="en-US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425903"/>
              </p:ext>
            </p:extLst>
          </p:nvPr>
        </p:nvGraphicFramePr>
        <p:xfrm>
          <a:off x="723900" y="3819525"/>
          <a:ext cx="7696200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2" name="Equation" r:id="rId3" imgW="3644900" imgH="1168400" progId="">
                  <p:embed/>
                </p:oleObj>
              </mc:Choice>
              <mc:Fallback>
                <p:oleObj name="Equation" r:id="rId3" imgW="3644900" imgH="116840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3819525"/>
                        <a:ext cx="7696200" cy="246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即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而</a:t>
            </a: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796557"/>
              </p:ext>
            </p:extLst>
          </p:nvPr>
        </p:nvGraphicFramePr>
        <p:xfrm>
          <a:off x="1552575" y="1730375"/>
          <a:ext cx="5867400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2" name="Equation" r:id="rId3" imgW="2946400" imgH="1168400" progId="">
                  <p:embed/>
                </p:oleObj>
              </mc:Choice>
              <mc:Fallback>
                <p:oleObj name="Equation" r:id="rId3" imgW="2946400" imgH="116840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1730375"/>
                        <a:ext cx="5867400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267579"/>
              </p:ext>
            </p:extLst>
          </p:nvPr>
        </p:nvGraphicFramePr>
        <p:xfrm>
          <a:off x="2324100" y="4057650"/>
          <a:ext cx="3962400" cy="235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3" name="Equation" r:id="rId5" imgW="2006600" imgH="1193800" progId="">
                  <p:embed/>
                </p:oleObj>
              </mc:Choice>
              <mc:Fallback>
                <p:oleObj name="Equation" r:id="rId5" imgW="2006600" imgH="1193800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4057650"/>
                        <a:ext cx="3962400" cy="235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从而得到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所</a:t>
            </a:r>
            <a:r>
              <a:rPr lang="zh-CN" altLang="en-US" dirty="0" smtClean="0"/>
              <a:t>以</a:t>
            </a:r>
            <a:endParaRPr lang="en-US" altLang="zh-CN" dirty="0" smtClean="0"/>
          </a:p>
          <a:p>
            <a:r>
              <a:rPr lang="zh-CN" altLang="en-US" dirty="0"/>
              <a:t>密钥流的递推关系为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49</a:t>
            </a:fld>
            <a:endParaRPr lang="en-US" altLang="zh-CN" dirty="0"/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624093"/>
              </p:ext>
            </p:extLst>
          </p:nvPr>
        </p:nvGraphicFramePr>
        <p:xfrm>
          <a:off x="1562100" y="1828800"/>
          <a:ext cx="6019800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2" name="Equation" r:id="rId3" imgW="3022600" imgH="1168400" progId="">
                  <p:embed/>
                </p:oleObj>
              </mc:Choice>
              <mc:Fallback>
                <p:oleObj name="Equation" r:id="rId3" imgW="3022600" imgH="116840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1828800"/>
                        <a:ext cx="6019800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159667"/>
              </p:ext>
            </p:extLst>
          </p:nvPr>
        </p:nvGraphicFramePr>
        <p:xfrm>
          <a:off x="1981200" y="4325937"/>
          <a:ext cx="51816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3" name="Equation" r:id="rId5" imgW="2095500" imgH="254000" progId="">
                  <p:embed/>
                </p:oleObj>
              </mc:Choice>
              <mc:Fallback>
                <p:oleObj name="Equation" r:id="rId5" imgW="2095500" imgH="254000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325937"/>
                        <a:ext cx="51816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25038"/>
              </p:ext>
            </p:extLst>
          </p:nvPr>
        </p:nvGraphicFramePr>
        <p:xfrm>
          <a:off x="2133600" y="5524499"/>
          <a:ext cx="5334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4" name="Equation" r:id="rId7" imgW="1778000" imgH="228600" progId="">
                  <p:embed/>
                </p:oleObj>
              </mc:Choice>
              <mc:Fallback>
                <p:oleObj name="Equation" r:id="rId7" imgW="1778000" imgH="228600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524499"/>
                        <a:ext cx="5334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zh-CN" altLang="en-US" dirty="0" smtClean="0"/>
              <a:t>序列密码的加密用一个</a:t>
            </a:r>
            <a:r>
              <a:rPr lang="zh-CN" altLang="en-US" dirty="0" smtClean="0">
                <a:solidFill>
                  <a:srgbClr val="FF3300"/>
                </a:solidFill>
              </a:rPr>
              <a:t>随机序列</a:t>
            </a:r>
            <a:r>
              <a:rPr lang="en-US" altLang="zh-CN" dirty="0" smtClean="0">
                <a:solidFill>
                  <a:srgbClr val="FF3300"/>
                </a:solidFill>
              </a:rPr>
              <a:t>(</a:t>
            </a:r>
            <a:r>
              <a:rPr lang="zh-CN" altLang="en-US" b="1" dirty="0" smtClean="0">
                <a:solidFill>
                  <a:srgbClr val="FF3300"/>
                </a:solidFill>
              </a:rPr>
              <a:t>密钥流</a:t>
            </a:r>
            <a:r>
              <a:rPr lang="en-US" altLang="zh-CN" dirty="0" smtClean="0">
                <a:solidFill>
                  <a:srgbClr val="FF3300"/>
                </a:solidFill>
              </a:rPr>
              <a:t>)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FF3300"/>
                </a:solidFill>
              </a:rPr>
              <a:t>明文</a:t>
            </a:r>
            <a:r>
              <a:rPr lang="zh-CN" altLang="en-US" dirty="0" smtClean="0"/>
              <a:t>序列</a:t>
            </a:r>
            <a:r>
              <a:rPr lang="zh-CN" altLang="en-US" b="1" dirty="0" smtClean="0">
                <a:solidFill>
                  <a:srgbClr val="FF0000"/>
                </a:solidFill>
              </a:rPr>
              <a:t>按位加密</a:t>
            </a:r>
            <a:r>
              <a:rPr lang="zh-CN" altLang="en-US" dirty="0" smtClean="0"/>
              <a:t>产生密文，用</a:t>
            </a:r>
            <a:r>
              <a:rPr lang="zh-CN" altLang="en-US" dirty="0" smtClean="0">
                <a:solidFill>
                  <a:srgbClr val="FF3300"/>
                </a:solidFill>
              </a:rPr>
              <a:t>同一随机序列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FF3300"/>
                </a:solidFill>
              </a:rPr>
              <a:t>密文</a:t>
            </a:r>
            <a:r>
              <a:rPr lang="zh-CN" altLang="en-US" dirty="0" smtClean="0"/>
              <a:t>序列叠加来恢复明文</a:t>
            </a:r>
            <a:endParaRPr lang="en-US" altLang="zh-CN" dirty="0" smtClean="0"/>
          </a:p>
          <a:p>
            <a:r>
              <a:rPr lang="zh-CN" altLang="en-US" dirty="0" smtClean="0">
                <a:latin typeface="宋体" charset="-122"/>
                <a:ea typeface="宋体" charset="-122"/>
              </a:rPr>
              <a:t>由</a:t>
            </a:r>
            <a:r>
              <a:rPr lang="zh-CN" altLang="en-US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种子密钥</a:t>
            </a:r>
            <a:r>
              <a:rPr lang="zh-CN" altLang="en-US" dirty="0" smtClean="0">
                <a:latin typeface="宋体" charset="-122"/>
                <a:ea typeface="宋体" charset="-122"/>
              </a:rPr>
              <a:t>通过</a:t>
            </a:r>
            <a:r>
              <a:rPr lang="zh-CN" altLang="en-US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密钥流发生器</a:t>
            </a:r>
            <a:r>
              <a:rPr lang="zh-CN" altLang="en-US" dirty="0" smtClean="0">
                <a:latin typeface="宋体" charset="-122"/>
                <a:ea typeface="宋体" charset="-122"/>
              </a:rPr>
              <a:t>得到的密钥流为：        ，</a:t>
            </a:r>
            <a:r>
              <a:rPr lang="zh-CN" altLang="en-US" dirty="0" smtClean="0">
                <a:ea typeface="宋体" charset="-122"/>
              </a:rPr>
              <a:t>则</a:t>
            </a:r>
            <a:r>
              <a:rPr lang="zh-CN" altLang="en-US" b="1" dirty="0" smtClean="0">
                <a:solidFill>
                  <a:srgbClr val="FF00FF"/>
                </a:solidFill>
                <a:ea typeface="宋体" charset="-122"/>
              </a:rPr>
              <a:t>加密变换</a:t>
            </a:r>
            <a:r>
              <a:rPr lang="zh-CN" altLang="en-US" dirty="0" smtClean="0">
                <a:ea typeface="宋体" charset="-122"/>
              </a:rPr>
              <a:t>为： </a:t>
            </a:r>
            <a:endParaRPr lang="en-US" altLang="zh-CN" dirty="0" smtClean="0">
              <a:ea typeface="宋体" charset="-122"/>
            </a:endParaRPr>
          </a:p>
          <a:p>
            <a:endParaRPr lang="en-US" altLang="zh-CN" dirty="0" smtClean="0">
              <a:ea typeface="宋体" charset="-122"/>
            </a:endParaRPr>
          </a:p>
          <a:p>
            <a:endParaRPr lang="en-US" altLang="zh-CN" dirty="0" smtClean="0">
              <a:ea typeface="宋体" charset="-122"/>
            </a:endParaRPr>
          </a:p>
          <a:p>
            <a:pPr>
              <a:buNone/>
            </a:pPr>
            <a:r>
              <a:rPr lang="en-US" altLang="zh-CN" dirty="0" smtClean="0">
                <a:ea typeface="宋体" charset="-122"/>
              </a:rPr>
              <a:t>    </a:t>
            </a:r>
            <a:r>
              <a:rPr lang="zh-CN" altLang="en-US" b="1" dirty="0">
                <a:solidFill>
                  <a:srgbClr val="FF00FF"/>
                </a:solidFill>
                <a:ea typeface="宋体" charset="-122"/>
              </a:rPr>
              <a:t>解密变换</a:t>
            </a:r>
            <a:r>
              <a:rPr lang="zh-CN" altLang="en-US" dirty="0" smtClean="0">
                <a:ea typeface="宋体" charset="-122"/>
              </a:rPr>
              <a:t>为：</a:t>
            </a:r>
            <a:endParaRPr lang="en-US" altLang="zh-CN" dirty="0" smtClean="0">
              <a:ea typeface="宋体" charset="-122"/>
            </a:endParaRPr>
          </a:p>
          <a:p>
            <a:pPr>
              <a:buNone/>
            </a:pPr>
            <a:r>
              <a:rPr lang="zh-CN" altLang="en-US" dirty="0" smtClean="0"/>
              <a:t>    其中</a:t>
            </a:r>
            <a:r>
              <a:rPr lang="en-US" altLang="zh-CN" i="1" dirty="0" smtClean="0"/>
              <a:t>m</a:t>
            </a:r>
            <a:r>
              <a:rPr lang="zh-CN" altLang="en-US" i="1" dirty="0" smtClean="0"/>
              <a:t>，</a:t>
            </a:r>
            <a:r>
              <a:rPr lang="en-US" altLang="zh-CN" i="1" dirty="0" smtClean="0"/>
              <a:t>k</a:t>
            </a:r>
            <a:r>
              <a:rPr lang="zh-CN" altLang="en-US" i="1" dirty="0" smtClean="0"/>
              <a:t>，</a:t>
            </a:r>
            <a:r>
              <a:rPr lang="en-US" altLang="zh-CN" i="1" dirty="0" smtClean="0"/>
              <a:t>c</a:t>
            </a:r>
            <a:r>
              <a:rPr lang="zh-CN" altLang="en-US" dirty="0" smtClean="0"/>
              <a:t>是</a:t>
            </a:r>
            <a:r>
              <a:rPr lang="en-US" altLang="zh-CN" dirty="0" smtClean="0">
                <a:solidFill>
                  <a:srgbClr val="FF3300"/>
                </a:solidFill>
              </a:rPr>
              <a:t>0</a:t>
            </a:r>
            <a:r>
              <a:rPr lang="zh-CN" altLang="en-US" dirty="0" smtClean="0">
                <a:solidFill>
                  <a:srgbClr val="FF3300"/>
                </a:solidFill>
              </a:rPr>
              <a:t>、</a:t>
            </a:r>
            <a:r>
              <a:rPr lang="en-US" altLang="zh-CN" dirty="0" smtClean="0">
                <a:solidFill>
                  <a:srgbClr val="FF3300"/>
                </a:solidFill>
              </a:rPr>
              <a:t>1</a:t>
            </a:r>
            <a:r>
              <a:rPr lang="zh-CN" altLang="en-US" dirty="0" smtClean="0"/>
              <a:t>序列，</a:t>
            </a:r>
            <a:r>
              <a:rPr lang="zh-CN" altLang="en-US" dirty="0" smtClean="0">
                <a:solidFill>
                  <a:srgbClr val="FF3300"/>
                </a:solidFill>
                <a:sym typeface="Symbol" pitchFamily="18" charset="2"/>
              </a:rPr>
              <a:t></a:t>
            </a:r>
            <a:r>
              <a:rPr lang="zh-CN" altLang="en-US" dirty="0" smtClean="0">
                <a:solidFill>
                  <a:srgbClr val="FF3300"/>
                </a:solidFill>
              </a:rPr>
              <a:t>表示模</a:t>
            </a:r>
            <a:r>
              <a:rPr lang="en-US" altLang="zh-CN" dirty="0" smtClean="0">
                <a:solidFill>
                  <a:srgbClr val="FF3300"/>
                </a:solidFill>
              </a:rPr>
              <a:t>2</a:t>
            </a:r>
            <a:r>
              <a:rPr lang="zh-CN" altLang="en-US" dirty="0" smtClean="0">
                <a:solidFill>
                  <a:srgbClr val="FF3300"/>
                </a:solidFill>
              </a:rPr>
              <a:t>加法（异或）</a:t>
            </a:r>
            <a:endParaRPr lang="en-US" altLang="zh-CN" dirty="0" smtClean="0">
              <a:ea typeface="宋体" charset="-122"/>
            </a:endParaRPr>
          </a:p>
          <a:p>
            <a:pPr>
              <a:buNone/>
            </a:pPr>
            <a:r>
              <a:rPr lang="en-US" altLang="zh-CN" dirty="0" smtClean="0">
                <a:ea typeface="宋体" charset="-122"/>
              </a:rPr>
              <a:t>   </a:t>
            </a:r>
            <a:endParaRPr lang="zh-CN" altLang="en-US" dirty="0" smtClean="0">
              <a:ea typeface="宋体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447799" y="3505200"/>
          <a:ext cx="163114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" name="Equation" r:id="rId3" imgW="850531" imgH="241195" progId="">
                  <p:embed/>
                </p:oleObj>
              </mc:Choice>
              <mc:Fallback>
                <p:oleObj name="Equation" r:id="rId3" imgW="850531" imgH="241195" progId="">
                  <p:embed/>
                  <p:pic>
                    <p:nvPicPr>
                      <p:cNvPr id="0" name="Picture 4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799" y="3505200"/>
                        <a:ext cx="1631149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200400" y="3962400"/>
          <a:ext cx="165576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" name="Equation" r:id="rId5" imgW="812447" imgH="241195" progId="">
                  <p:embed/>
                </p:oleObj>
              </mc:Choice>
              <mc:Fallback>
                <p:oleObj name="Equation" r:id="rId5" imgW="812447" imgH="241195" progId="">
                  <p:embed/>
                  <p:pic>
                    <p:nvPicPr>
                      <p:cNvPr id="0" name="Picture 4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962400"/>
                        <a:ext cx="1655762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447800" y="4495800"/>
            <a:ext cx="792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eaLnBrk="1" hangingPunct="1"/>
            <a:r>
              <a:rPr lang="zh-CN" altLang="en-US" sz="2400" b="0" dirty="0">
                <a:latin typeface="Times New Roman" pitchFamily="18" charset="0"/>
                <a:ea typeface="宋体" charset="-122"/>
                <a:cs typeface="Times New Roman" pitchFamily="18" charset="0"/>
              </a:rPr>
              <a:t>其中</a:t>
            </a:r>
            <a:endParaRPr lang="zh-CN" altLang="en-US" sz="2400" b="0" dirty="0">
              <a:ea typeface="宋体" charset="-122"/>
            </a:endParaRPr>
          </a:p>
        </p:txBody>
      </p:sp>
      <p:graphicFrame>
        <p:nvGraphicFramePr>
          <p:cNvPr id="11" name="Object 16"/>
          <p:cNvGraphicFramePr>
            <a:graphicFrameLocks noChangeAspect="1"/>
          </p:cNvGraphicFramePr>
          <p:nvPr/>
        </p:nvGraphicFramePr>
        <p:xfrm>
          <a:off x="2514600" y="4495800"/>
          <a:ext cx="32131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" name="Equation" r:id="rId7" imgW="1548728" imgH="241195" progId="">
                  <p:embed/>
                </p:oleObj>
              </mc:Choice>
              <mc:Fallback>
                <p:oleObj name="Equation" r:id="rId7" imgW="1548728" imgH="241195" progId="">
                  <p:embed/>
                  <p:pic>
                    <p:nvPicPr>
                      <p:cNvPr id="0" name="Picture 4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495800"/>
                        <a:ext cx="321310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2971800" y="4953000"/>
          <a:ext cx="3657600" cy="56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" name="Equation" r:id="rId9" imgW="1548728" imgH="241195" progId="">
                  <p:embed/>
                </p:oleObj>
              </mc:Choice>
              <mc:Fallback>
                <p:oleObj name="Equation" r:id="rId9" imgW="1548728" imgH="241195" progId="">
                  <p:embed/>
                  <p:pic>
                    <p:nvPicPr>
                      <p:cNvPr id="0" name="Picture 4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953000"/>
                        <a:ext cx="3657600" cy="569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伪随机性测试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r>
              <a:rPr lang="zh-CN" altLang="en-US" sz="2400" dirty="0" smtClean="0"/>
              <a:t>目前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不可能</a:t>
            </a:r>
            <a:r>
              <a:rPr lang="zh-CN" altLang="en-US" sz="2400" dirty="0" smtClean="0"/>
              <a:t>从数学角度来证明某个随机</a:t>
            </a:r>
            <a:r>
              <a:rPr lang="zh-CN" altLang="en-US" sz="2400" dirty="0"/>
              <a:t>数</a:t>
            </a:r>
            <a:r>
              <a:rPr lang="zh-CN" altLang="en-US" sz="2400" dirty="0" smtClean="0"/>
              <a:t>产生器是否真的产生了随机序列</a:t>
            </a:r>
            <a:endParaRPr lang="en-US" altLang="zh-CN" sz="2400" dirty="0" smtClean="0"/>
          </a:p>
          <a:p>
            <a:r>
              <a:rPr lang="zh-CN" altLang="en-US" sz="2400" dirty="0"/>
              <a:t>密</a:t>
            </a:r>
            <a:r>
              <a:rPr lang="zh-CN" altLang="en-US" sz="2400" dirty="0" smtClean="0"/>
              <a:t>码学家提出了几种测试随机性的方法。</a:t>
            </a:r>
            <a:r>
              <a:rPr lang="en-US" altLang="zh-CN" sz="2400" dirty="0" smtClean="0"/>
              <a:t>FIPS 140-1</a:t>
            </a:r>
            <a:r>
              <a:rPr lang="zh-CN" altLang="en-US" sz="2400" dirty="0" smtClean="0"/>
              <a:t>测试组包含的几种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接收</a:t>
            </a:r>
            <a:r>
              <a:rPr lang="en-US" altLang="zh-CN" sz="2000" dirty="0" smtClean="0"/>
              <a:t>20000</a:t>
            </a:r>
            <a:r>
              <a:rPr lang="zh-CN" altLang="en-US" sz="2000" dirty="0" smtClean="0"/>
              <a:t>个二进制位，校验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的个数是否大致相等（如果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的个数在</a:t>
            </a:r>
            <a:r>
              <a:rPr lang="en-US" altLang="zh-CN" sz="2000" dirty="0" smtClean="0"/>
              <a:t>9654~10346</a:t>
            </a:r>
            <a:r>
              <a:rPr lang="zh-CN" altLang="en-US" sz="2000" dirty="0" smtClean="0"/>
              <a:t>之间就算通过测试）</a:t>
            </a:r>
            <a:endParaRPr lang="en-US" altLang="zh-CN" sz="2000" dirty="0" smtClean="0"/>
          </a:p>
          <a:p>
            <a:pPr lvl="1"/>
            <a:r>
              <a:rPr lang="zh-CN" altLang="en-US" sz="2000" b="1" dirty="0" smtClean="0">
                <a:solidFill>
                  <a:srgbClr val="FF00FF"/>
                </a:solidFill>
              </a:rPr>
              <a:t>扑克牌测试：</a:t>
            </a:r>
            <a:r>
              <a:rPr lang="zh-CN" altLang="en-US" sz="2000" dirty="0" smtClean="0"/>
              <a:t>将</a:t>
            </a:r>
            <a:r>
              <a:rPr lang="en-US" altLang="zh-CN" sz="2000" dirty="0" smtClean="0"/>
              <a:t>20000</a:t>
            </a:r>
            <a:r>
              <a:rPr lang="zh-CN" altLang="en-US" sz="2000" dirty="0" smtClean="0"/>
              <a:t>个位分成若干段，每段有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个二进制位（</a:t>
            </a:r>
            <a:r>
              <a:rPr lang="en-US" altLang="zh-CN" sz="2000" dirty="0" smtClean="0"/>
              <a:t>0~15</a:t>
            </a:r>
            <a:r>
              <a:rPr lang="zh-CN" altLang="en-US" sz="2000" dirty="0" smtClean="0"/>
              <a:t>的数）。对于一个随机序列而言，</a:t>
            </a:r>
            <a:r>
              <a:rPr lang="en-US" altLang="zh-CN" sz="2000" dirty="0" smtClean="0"/>
              <a:t>0~15</a:t>
            </a:r>
            <a:r>
              <a:rPr lang="zh-CN" altLang="en-US" sz="2000" dirty="0" smtClean="0"/>
              <a:t>的个数也应该是随机分布的，利用公式求</a:t>
            </a:r>
            <a:r>
              <a:rPr lang="en-US" altLang="zh-CN" sz="2000" dirty="0" smtClean="0"/>
              <a:t>X</a:t>
            </a:r>
            <a:r>
              <a:rPr lang="zh-CN" altLang="en-US" sz="2000" dirty="0" smtClean="0"/>
              <a:t>，如果</a:t>
            </a:r>
            <a:r>
              <a:rPr lang="en-US" altLang="zh-CN" sz="2000" dirty="0" smtClean="0"/>
              <a:t>1.03&lt;X&lt;57.4,</a:t>
            </a:r>
            <a:r>
              <a:rPr lang="zh-CN" altLang="en-US" sz="2000" dirty="0" smtClean="0"/>
              <a:t>则测试通过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514600" y="4876800"/>
          <a:ext cx="461168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7" name="Equation" r:id="rId4" imgW="2895600" imgH="431800" progId="">
                  <p:embed/>
                </p:oleObj>
              </mc:Choice>
              <mc:Fallback>
                <p:oleObj name="Equation" r:id="rId4" imgW="2895600" imgH="431800" progId="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876800"/>
                        <a:ext cx="4611688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伪随机性测试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28392"/>
              </p:ext>
            </p:extLst>
          </p:nvPr>
        </p:nvGraphicFramePr>
        <p:xfrm>
          <a:off x="495300" y="28194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40658909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855842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游程长度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数量区间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769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2267-2733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78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1079-1421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3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502-748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27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223-402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92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90-223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8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90-223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23857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361950" y="1755150"/>
            <a:ext cx="7867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000" b="1" dirty="0">
                <a:solidFill>
                  <a:srgbClr val="FF00FF"/>
                </a:solidFill>
              </a:rPr>
              <a:t>游程测试：</a:t>
            </a:r>
            <a:r>
              <a:rPr lang="zh-CN" altLang="en-US" sz="2000" dirty="0"/>
              <a:t>计算</a:t>
            </a:r>
            <a:r>
              <a:rPr lang="en-US" altLang="zh-CN" sz="2000" dirty="0"/>
              <a:t>20000</a:t>
            </a:r>
            <a:r>
              <a:rPr lang="zh-CN" altLang="en-US" sz="2000" dirty="0"/>
              <a:t>个二进制位的各种长度的游程个数，满足一定条件就算通过测试</a:t>
            </a:r>
          </a:p>
        </p:txBody>
      </p:sp>
    </p:spTree>
    <p:extLst>
      <p:ext uri="{BB962C8B-B14F-4D97-AF65-F5344CB8AC3E}">
        <p14:creationId xmlns:p14="http://schemas.microsoft.com/office/powerpoint/2010/main" val="17780009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非线性组合部分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r>
              <a:rPr lang="zh-CN" altLang="en-US" sz="2400" dirty="0" smtClean="0"/>
              <a:t>基于</a:t>
            </a:r>
            <a:r>
              <a:rPr lang="en-US" altLang="zh-CN" sz="2400" dirty="0" smtClean="0"/>
              <a:t>LFSR</a:t>
            </a:r>
            <a:r>
              <a:rPr lang="zh-CN" altLang="en-US" sz="2400" dirty="0" smtClean="0"/>
              <a:t>的序列密码（对一个</a:t>
            </a:r>
            <a:r>
              <a:rPr lang="en-US" altLang="zh-CN" sz="2400" dirty="0" smtClean="0"/>
              <a:t>LFSR</a:t>
            </a:r>
            <a:r>
              <a:rPr lang="zh-CN" altLang="en-US" sz="2400" dirty="0" smtClean="0"/>
              <a:t>进行非线性组合）：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52</a:t>
            </a:fld>
            <a:endParaRPr lang="en-US" altLang="zh-CN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362200"/>
            <a:ext cx="7489825" cy="4043363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 bwMode="auto">
          <a:xfrm>
            <a:off x="685800" y="4724400"/>
            <a:ext cx="7315200" cy="1066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2819400"/>
            <a:ext cx="5975350" cy="3611553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772400" cy="563563"/>
          </a:xfrm>
        </p:spPr>
        <p:txBody>
          <a:bodyPr/>
          <a:lstStyle/>
          <a:p>
            <a:r>
              <a:rPr lang="zh-CN" altLang="en-US" sz="3000" dirty="0" smtClean="0">
                <a:ea typeface="宋体" charset="-122"/>
              </a:rPr>
              <a:t>常见的基于</a:t>
            </a:r>
            <a:r>
              <a:rPr lang="en-US" altLang="zh-CN" sz="3000" dirty="0" smtClean="0">
                <a:ea typeface="宋体" charset="-122"/>
              </a:rPr>
              <a:t>LFSR</a:t>
            </a:r>
            <a:r>
              <a:rPr lang="zh-CN" altLang="en-US" sz="3000" dirty="0" smtClean="0">
                <a:ea typeface="宋体" charset="-122"/>
              </a:rPr>
              <a:t>的密钥序列发生器</a:t>
            </a:r>
            <a:endParaRPr lang="zh-CN" alt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lang="en-US" altLang="zh-CN" dirty="0" err="1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Geffe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发生器</a:t>
            </a:r>
          </a:p>
          <a:p>
            <a:pPr lvl="1"/>
            <a:r>
              <a:rPr lang="zh-CN" altLang="en-US" dirty="0" smtClean="0"/>
              <a:t>由三个线性反馈移位寄存器</a:t>
            </a:r>
            <a:r>
              <a:rPr lang="en-US" altLang="zh-CN" dirty="0" smtClean="0"/>
              <a:t>〔LFSR1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LFSR2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LFSR3〕</a:t>
            </a:r>
            <a:r>
              <a:rPr lang="zh-CN" altLang="en-US" dirty="0" smtClean="0"/>
              <a:t>以及一个非线性函数</a:t>
            </a:r>
            <a:r>
              <a:rPr lang="en-US" altLang="zh-CN" dirty="0" smtClean="0"/>
              <a:t>g(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)</a:t>
            </a:r>
            <a:r>
              <a:rPr lang="zh-CN" altLang="en-US" dirty="0" smtClean="0"/>
              <a:t>组成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53</a:t>
            </a:fld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096000" y="5105400"/>
          <a:ext cx="265176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0" name="Equation" r:id="rId5" imgW="1104900" imgH="254000" progId="">
                  <p:embed/>
                </p:oleObj>
              </mc:Choice>
              <mc:Fallback>
                <p:oleObj name="Equation" r:id="rId5" imgW="1104900" imgH="25400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105400"/>
                        <a:ext cx="265176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圆角矩形 8"/>
          <p:cNvSpPr/>
          <p:nvPr/>
        </p:nvSpPr>
        <p:spPr bwMode="auto">
          <a:xfrm>
            <a:off x="3962400" y="1676400"/>
            <a:ext cx="25908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其周期是三个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LFSR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周期的最小公倍数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037" y="3276600"/>
            <a:ext cx="7777163" cy="147002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．钟控发生器</a:t>
            </a:r>
          </a:p>
          <a:p>
            <a:pPr lvl="1"/>
            <a:r>
              <a:rPr lang="zh-CN" altLang="en-US" dirty="0" smtClean="0"/>
              <a:t>由</a:t>
            </a:r>
            <a:r>
              <a:rPr lang="zh-CN" altLang="en-US" dirty="0" smtClean="0">
                <a:solidFill>
                  <a:srgbClr val="FF0000"/>
                </a:solidFill>
              </a:rPr>
              <a:t>控制序列</a:t>
            </a:r>
            <a:r>
              <a:rPr lang="zh-CN" altLang="en-US" dirty="0" smtClean="0"/>
              <a:t>（由一个或多个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来控制生成）的当前值来决定</a:t>
            </a:r>
            <a:r>
              <a:rPr lang="zh-CN" altLang="en-US" dirty="0">
                <a:solidFill>
                  <a:srgbClr val="FF0000"/>
                </a:solidFill>
              </a:rPr>
              <a:t>采样序列</a:t>
            </a:r>
            <a:r>
              <a:rPr lang="zh-CN" altLang="en-US" dirty="0" smtClean="0"/>
              <a:t>寄存器移位次数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 smtClean="0"/>
              <a:t>最基本的钟控发生器用一个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控制另外一个</a:t>
            </a:r>
            <a:r>
              <a:rPr lang="en-US" altLang="zh-CN" dirty="0" smtClean="0"/>
              <a:t>LFSR</a:t>
            </a:r>
            <a:r>
              <a:rPr lang="zh-CN" altLang="en-US" dirty="0" smtClean="0"/>
              <a:t>的移位时钟脉冲，根据时钟脉冲的高低控制输出</a:t>
            </a:r>
            <a:endParaRPr lang="en-US" altLang="zh-CN" sz="18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endParaRPr lang="en-US" altLang="zh-CN" sz="2400" dirty="0" smtClean="0"/>
          </a:p>
          <a:p>
            <a:pPr>
              <a:buFontTx/>
              <a:buNone/>
            </a:pPr>
            <a:r>
              <a:rPr lang="en-US" altLang="zh-CN" sz="2400" dirty="0" smtClean="0"/>
              <a:t>     </a:t>
            </a:r>
          </a:p>
          <a:p>
            <a:pPr lvl="2"/>
            <a:r>
              <a:rPr lang="zh-CN" altLang="en-US" dirty="0" smtClean="0"/>
              <a:t>当</a:t>
            </a:r>
            <a:r>
              <a:rPr lang="en-US" altLang="zh-CN" dirty="0"/>
              <a:t>LFSR1</a:t>
            </a:r>
            <a:r>
              <a:rPr lang="zh-CN" altLang="en-US" dirty="0"/>
              <a:t>输出</a:t>
            </a:r>
            <a:r>
              <a:rPr lang="en-US" altLang="zh-CN" dirty="0"/>
              <a:t>1</a:t>
            </a:r>
            <a:r>
              <a:rPr lang="zh-CN" altLang="en-US" dirty="0"/>
              <a:t>时，移位脉冲通过与门使</a:t>
            </a:r>
            <a:r>
              <a:rPr lang="en-US" altLang="zh-CN" dirty="0"/>
              <a:t>LFSR2</a:t>
            </a:r>
            <a:r>
              <a:rPr lang="zh-CN" altLang="en-US" dirty="0"/>
              <a:t>进行一次移位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</a:t>
            </a:r>
            <a:r>
              <a:rPr lang="en-US" altLang="zh-CN" dirty="0"/>
              <a:t>LFSR1</a:t>
            </a:r>
            <a:r>
              <a:rPr lang="zh-CN" altLang="en-US" dirty="0"/>
              <a:t>输出</a:t>
            </a:r>
            <a:r>
              <a:rPr lang="en-US" altLang="zh-CN" dirty="0"/>
              <a:t>0</a:t>
            </a:r>
            <a:r>
              <a:rPr lang="zh-CN" altLang="en-US" dirty="0"/>
              <a:t>时，移位脉冲无法通过与门影响</a:t>
            </a:r>
            <a:r>
              <a:rPr lang="en-US" altLang="zh-CN" dirty="0"/>
              <a:t>LFSR2</a:t>
            </a:r>
            <a:r>
              <a:rPr lang="zh-CN" altLang="en-US" dirty="0"/>
              <a:t>，因此</a:t>
            </a:r>
            <a:r>
              <a:rPr lang="en-US" altLang="zh-CN" dirty="0"/>
              <a:t>LFSR2</a:t>
            </a:r>
            <a:r>
              <a:rPr lang="zh-CN" altLang="en-US" dirty="0"/>
              <a:t>重复输出前一位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54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．交错停走式发生器</a:t>
            </a:r>
          </a:p>
          <a:p>
            <a:pPr>
              <a:buFontTx/>
              <a:buNone/>
            </a:pPr>
            <a:r>
              <a:rPr lang="zh-CN" altLang="en-US" dirty="0" smtClean="0"/>
              <a:t>	也是一种钟控发生器，使用了三个不同级数的</a:t>
            </a:r>
            <a:r>
              <a:rPr lang="en-US" altLang="zh-CN" dirty="0" smtClean="0"/>
              <a:t>LFSR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55</a:t>
            </a:fld>
            <a:endParaRPr lang="en-US" altLang="zh-CN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29000"/>
            <a:ext cx="8207375" cy="218281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68580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 smtClean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．门限发生器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56</a:t>
            </a:fld>
            <a:endParaRPr lang="en-US" altLang="zh-CN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819400"/>
            <a:ext cx="6408737" cy="3609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5. J-K</a:t>
            </a:r>
            <a:r>
              <a:rPr lang="zh-CN" altLang="en-US" dirty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触发器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57</a:t>
            </a:fld>
            <a:endParaRPr lang="en-US" altLang="zh-CN" dirty="0"/>
          </a:p>
        </p:txBody>
      </p:sp>
      <p:sp>
        <p:nvSpPr>
          <p:cNvPr id="7" name="Text Box 29"/>
          <p:cNvSpPr txBox="1">
            <a:spLocks noChangeArrowheads="1"/>
          </p:cNvSpPr>
          <p:nvPr/>
        </p:nvSpPr>
        <p:spPr bwMode="auto">
          <a:xfrm>
            <a:off x="3695700" y="3913188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J-K</a:t>
            </a: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触发器真值表</a:t>
            </a:r>
          </a:p>
        </p:txBody>
      </p:sp>
      <p:graphicFrame>
        <p:nvGraphicFramePr>
          <p:cNvPr id="8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09119"/>
              </p:ext>
            </p:extLst>
          </p:nvPr>
        </p:nvGraphicFramePr>
        <p:xfrm>
          <a:off x="2286000" y="4314142"/>
          <a:ext cx="5334000" cy="2081554"/>
        </p:xfrm>
        <a:graphic>
          <a:graphicData uri="http://schemas.openxmlformats.org/drawingml/2006/table">
            <a:tbl>
              <a:tblPr/>
              <a:tblGrid>
                <a:gridCol w="1778000">
                  <a:extLst>
                    <a:ext uri="{9D8B030D-6E8A-4147-A177-3AD203B41FA5}">
                      <a16:colId xmlns:a16="http://schemas.microsoft.com/office/drawing/2014/main" val="377136187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422439779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1525076430"/>
                    </a:ext>
                  </a:extLst>
                </a:gridCol>
              </a:tblGrid>
              <a:tr h="346459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0" lang="en-US" altLang="zh-CN" sz="18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</a:t>
                      </a:r>
                      <a:endParaRPr kumimoji="0" lang="en-US" altLang="zh-CN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033987"/>
                  </a:ext>
                </a:extLst>
              </a:tr>
              <a:tr h="315817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0" lang="en-US" altLang="zh-CN" sz="16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k-1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985353"/>
                  </a:ext>
                </a:extLst>
              </a:tr>
              <a:tr h="315817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383124"/>
                  </a:ext>
                </a:extLst>
              </a:tr>
              <a:tr h="315817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522011"/>
                  </a:ext>
                </a:extLst>
              </a:tr>
              <a:tr h="315817"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>
                        <a:spcBef>
                          <a:spcPct val="20000"/>
                        </a:spcBef>
                        <a:buClr>
                          <a:srgbClr val="4B4B4B"/>
                        </a:buClr>
                        <a:defRPr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71513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6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0239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4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341438">
                        <a:spcBef>
                          <a:spcPct val="20000"/>
                        </a:spcBef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986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2558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7130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702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defRPr sz="1200">
                          <a:solidFill>
                            <a:srgbClr val="4B4B4B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0" lang="en-US" altLang="zh-CN" sz="16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k-1</a:t>
                      </a:r>
                      <a:endParaRPr kumimoji="0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323061"/>
                  </a:ext>
                </a:extLst>
              </a:tr>
            </a:tbl>
          </a:graphicData>
        </a:graphic>
      </p:graphicFrame>
      <p:graphicFrame>
        <p:nvGraphicFramePr>
          <p:cNvPr id="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237262"/>
              </p:ext>
            </p:extLst>
          </p:nvPr>
        </p:nvGraphicFramePr>
        <p:xfrm>
          <a:off x="3695700" y="1539082"/>
          <a:ext cx="4800600" cy="208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9" name="Visio" r:id="rId3" imgW="3532937" imgH="1703222" progId="">
                  <p:embed/>
                </p:oleObj>
              </mc:Choice>
              <mc:Fallback>
                <p:oleObj name="Visio" r:id="rId3" imgW="3532937" imgH="1703222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1539082"/>
                        <a:ext cx="4800600" cy="208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83367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6. </a:t>
            </a:r>
            <a:r>
              <a:rPr lang="en-US" altLang="zh-CN" dirty="0" err="1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Pless</a:t>
            </a:r>
            <a:r>
              <a:rPr lang="zh-CN" altLang="en-US" dirty="0">
                <a:solidFill>
                  <a:srgbClr val="FF00FF"/>
                </a:solidFill>
                <a:latin typeface="黑体" pitchFamily="2" charset="-122"/>
                <a:ea typeface="黑体" pitchFamily="2" charset="-122"/>
              </a:rPr>
              <a:t>生成器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58</a:t>
            </a:fld>
            <a:endParaRPr lang="en-US" altLang="zh-CN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600200" y="2438400"/>
            <a:ext cx="6248400" cy="3886200"/>
            <a:chOff x="720" y="192"/>
            <a:chExt cx="4704" cy="3168"/>
          </a:xfrm>
        </p:grpSpPr>
        <p:graphicFrame>
          <p:nvGraphicFramePr>
            <p:cNvPr id="8" name="Object 5"/>
            <p:cNvGraphicFramePr>
              <a:graphicFrameLocks noChangeAspect="1"/>
            </p:cNvGraphicFramePr>
            <p:nvPr/>
          </p:nvGraphicFramePr>
          <p:xfrm>
            <a:off x="2160" y="340"/>
            <a:ext cx="836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2" name="Equation" r:id="rId3" imgW="672808" imgH="228501" progId="">
                    <p:embed/>
                  </p:oleObj>
                </mc:Choice>
                <mc:Fallback>
                  <p:oleObj name="Equation" r:id="rId3" imgW="672808" imgH="228501" progId="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40"/>
                          <a:ext cx="836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2199" y="1108"/>
            <a:ext cx="75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3" name="Equation" r:id="rId5" imgW="609600" imgH="228600" progId="">
                    <p:embed/>
                  </p:oleObj>
                </mc:Choice>
                <mc:Fallback>
                  <p:oleObj name="Equation" r:id="rId5" imgW="609600" imgH="228600" progId="">
                    <p:embed/>
                    <p:pic>
                      <p:nvPicPr>
                        <p:cNvPr id="0" name="Picture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9" y="1108"/>
                          <a:ext cx="757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7"/>
            <p:cNvGraphicFramePr>
              <a:graphicFrameLocks noChangeAspect="1"/>
            </p:cNvGraphicFramePr>
            <p:nvPr/>
          </p:nvGraphicFramePr>
          <p:xfrm>
            <a:off x="2199" y="1972"/>
            <a:ext cx="75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4" name="Equation" r:id="rId7" imgW="609600" imgH="228600" progId="">
                    <p:embed/>
                  </p:oleObj>
                </mc:Choice>
                <mc:Fallback>
                  <p:oleObj name="Equation" r:id="rId7" imgW="609600" imgH="228600" progId="">
                    <p:embed/>
                    <p:pic>
                      <p:nvPicPr>
                        <p:cNvPr id="0" name="Picture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9" y="1972"/>
                          <a:ext cx="757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2136" y="2788"/>
            <a:ext cx="88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5" name="Equation" r:id="rId9" imgW="711200" imgH="228600" progId="">
                    <p:embed/>
                  </p:oleObj>
                </mc:Choice>
                <mc:Fallback>
                  <p:oleObj name="Equation" r:id="rId9" imgW="711200" imgH="228600" progId="">
                    <p:embed/>
                    <p:pic>
                      <p:nvPicPr>
                        <p:cNvPr id="0" name="Picture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6" y="2788"/>
                          <a:ext cx="884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9"/>
            <p:cNvGrpSpPr>
              <a:grpSpLocks/>
            </p:cNvGrpSpPr>
            <p:nvPr/>
          </p:nvGrpSpPr>
          <p:grpSpPr bwMode="auto">
            <a:xfrm>
              <a:off x="720" y="192"/>
              <a:ext cx="4464" cy="3168"/>
              <a:chOff x="720" y="192"/>
              <a:chExt cx="4464" cy="3168"/>
            </a:xfrm>
          </p:grpSpPr>
          <p:grpSp>
            <p:nvGrpSpPr>
              <p:cNvPr id="14" name="Group 10"/>
              <p:cNvGrpSpPr>
                <a:grpSpLocks/>
              </p:cNvGrpSpPr>
              <p:nvPr/>
            </p:nvGrpSpPr>
            <p:grpSpPr bwMode="auto">
              <a:xfrm>
                <a:off x="720" y="192"/>
                <a:ext cx="2928" cy="3168"/>
                <a:chOff x="720" y="192"/>
                <a:chExt cx="2928" cy="3168"/>
              </a:xfrm>
            </p:grpSpPr>
            <p:grpSp>
              <p:nvGrpSpPr>
                <p:cNvPr id="17" name="Group 11"/>
                <p:cNvGrpSpPr>
                  <a:grpSpLocks/>
                </p:cNvGrpSpPr>
                <p:nvPr/>
              </p:nvGrpSpPr>
              <p:grpSpPr bwMode="auto">
                <a:xfrm>
                  <a:off x="720" y="192"/>
                  <a:ext cx="1440" cy="720"/>
                  <a:chOff x="1152" y="384"/>
                  <a:chExt cx="1440" cy="720"/>
                </a:xfrm>
              </p:grpSpPr>
              <p:sp>
                <p:nvSpPr>
                  <p:cNvPr id="5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384"/>
                    <a:ext cx="768" cy="28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LFSR1</a:t>
                    </a:r>
                  </a:p>
                </p:txBody>
              </p:sp>
              <p:sp>
                <p:nvSpPr>
                  <p:cNvPr id="5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816"/>
                    <a:ext cx="768" cy="28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LFSR2</a:t>
                    </a:r>
                  </a:p>
                </p:txBody>
              </p:sp>
              <p:sp>
                <p:nvSpPr>
                  <p:cNvPr id="56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528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960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384"/>
                    <a:ext cx="288" cy="7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 dirty="0"/>
                      <a:t>J</a:t>
                    </a:r>
                  </a:p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 dirty="0" smtClean="0"/>
                      <a:t>K</a:t>
                    </a:r>
                    <a:endParaRPr kumimoji="1" lang="en-US" altLang="zh-CN" b="0" dirty="0"/>
                  </a:p>
                </p:txBody>
              </p:sp>
            </p:grpSp>
            <p:grpSp>
              <p:nvGrpSpPr>
                <p:cNvPr id="18" name="Group 17"/>
                <p:cNvGrpSpPr>
                  <a:grpSpLocks/>
                </p:cNvGrpSpPr>
                <p:nvPr/>
              </p:nvGrpSpPr>
              <p:grpSpPr bwMode="auto">
                <a:xfrm>
                  <a:off x="720" y="2640"/>
                  <a:ext cx="1440" cy="720"/>
                  <a:chOff x="1152" y="384"/>
                  <a:chExt cx="1440" cy="720"/>
                </a:xfrm>
              </p:grpSpPr>
              <p:sp>
                <p:nvSpPr>
                  <p:cNvPr id="49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384"/>
                    <a:ext cx="768" cy="28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LFSR7</a:t>
                    </a:r>
                  </a:p>
                </p:txBody>
              </p:sp>
              <p:sp>
                <p:nvSpPr>
                  <p:cNvPr id="5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816"/>
                    <a:ext cx="768" cy="28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LFSR8</a:t>
                    </a:r>
                  </a:p>
                </p:txBody>
              </p:sp>
              <p:sp>
                <p:nvSpPr>
                  <p:cNvPr id="51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528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960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384"/>
                    <a:ext cx="288" cy="7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 dirty="0"/>
                      <a:t>J</a:t>
                    </a:r>
                  </a:p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 dirty="0" smtClean="0"/>
                      <a:t>K</a:t>
                    </a:r>
                    <a:endParaRPr kumimoji="1" lang="en-US" altLang="zh-CN" b="0" dirty="0"/>
                  </a:p>
                </p:txBody>
              </p:sp>
            </p:grpSp>
            <p:grpSp>
              <p:nvGrpSpPr>
                <p:cNvPr id="19" name="Group 23"/>
                <p:cNvGrpSpPr>
                  <a:grpSpLocks/>
                </p:cNvGrpSpPr>
                <p:nvPr/>
              </p:nvGrpSpPr>
              <p:grpSpPr bwMode="auto">
                <a:xfrm>
                  <a:off x="720" y="1008"/>
                  <a:ext cx="1440" cy="720"/>
                  <a:chOff x="1152" y="384"/>
                  <a:chExt cx="1440" cy="720"/>
                </a:xfrm>
              </p:grpSpPr>
              <p:sp>
                <p:nvSpPr>
                  <p:cNvPr id="4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384"/>
                    <a:ext cx="768" cy="28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LFSR3</a:t>
                    </a:r>
                  </a:p>
                </p:txBody>
              </p:sp>
              <p:sp>
                <p:nvSpPr>
                  <p:cNvPr id="45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816"/>
                    <a:ext cx="768" cy="28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LFSR4</a:t>
                    </a:r>
                  </a:p>
                </p:txBody>
              </p:sp>
              <p:sp>
                <p:nvSpPr>
                  <p:cNvPr id="46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528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960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384"/>
                    <a:ext cx="288" cy="7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 dirty="0"/>
                      <a:t>J</a:t>
                    </a:r>
                  </a:p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 dirty="0" smtClean="0"/>
                      <a:t>K</a:t>
                    </a:r>
                    <a:endParaRPr kumimoji="1" lang="en-US" altLang="zh-CN" b="0" dirty="0"/>
                  </a:p>
                </p:txBody>
              </p:sp>
            </p:grpSp>
            <p:grpSp>
              <p:nvGrpSpPr>
                <p:cNvPr id="20" name="Group 29"/>
                <p:cNvGrpSpPr>
                  <a:grpSpLocks/>
                </p:cNvGrpSpPr>
                <p:nvPr/>
              </p:nvGrpSpPr>
              <p:grpSpPr bwMode="auto">
                <a:xfrm>
                  <a:off x="720" y="1824"/>
                  <a:ext cx="1440" cy="720"/>
                  <a:chOff x="1152" y="384"/>
                  <a:chExt cx="1440" cy="720"/>
                </a:xfrm>
              </p:grpSpPr>
              <p:sp>
                <p:nvSpPr>
                  <p:cNvPr id="39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384"/>
                    <a:ext cx="768" cy="28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LFSR5</a:t>
                    </a:r>
                  </a:p>
                </p:txBody>
              </p:sp>
              <p:sp>
                <p:nvSpPr>
                  <p:cNvPr id="40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816"/>
                    <a:ext cx="768" cy="288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LFSR6</a:t>
                    </a:r>
                  </a:p>
                </p:txBody>
              </p:sp>
              <p:sp>
                <p:nvSpPr>
                  <p:cNvPr id="41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528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960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384"/>
                    <a:ext cx="288" cy="720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 dirty="0"/>
                      <a:t>J</a:t>
                    </a:r>
                  </a:p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 dirty="0" smtClean="0"/>
                      <a:t>K</a:t>
                    </a:r>
                    <a:endParaRPr kumimoji="1" lang="en-US" altLang="zh-CN" b="0" dirty="0"/>
                  </a:p>
                </p:txBody>
              </p:sp>
            </p:grpSp>
            <p:grpSp>
              <p:nvGrpSpPr>
                <p:cNvPr id="21" name="Group 35"/>
                <p:cNvGrpSpPr>
                  <a:grpSpLocks/>
                </p:cNvGrpSpPr>
                <p:nvPr/>
              </p:nvGrpSpPr>
              <p:grpSpPr bwMode="auto">
                <a:xfrm>
                  <a:off x="3312" y="624"/>
                  <a:ext cx="336" cy="2304"/>
                  <a:chOff x="3312" y="624"/>
                  <a:chExt cx="336" cy="2304"/>
                </a:xfrm>
              </p:grpSpPr>
              <p:grpSp>
                <p:nvGrpSpPr>
                  <p:cNvPr id="30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3312" y="624"/>
                    <a:ext cx="336" cy="2304"/>
                    <a:chOff x="3312" y="624"/>
                    <a:chExt cx="336" cy="2304"/>
                  </a:xfrm>
                </p:grpSpPr>
                <p:sp>
                  <p:nvSpPr>
                    <p:cNvPr id="35" name="Rectangle 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2" y="624"/>
                      <a:ext cx="336" cy="2304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3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Blip>
                          <a:blip r:embed="rId11"/>
                        </a:buBlip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4B4B4B"/>
                        </a:buClr>
                        <a:buChar char="–"/>
                        <a:defRPr sz="200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4B4B4B"/>
                        </a:buClr>
                        <a:buChar char="•"/>
                        <a:defRPr>
                          <a:solidFill>
                            <a:srgbClr val="4B4B4B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4B4B4B"/>
                        </a:buClr>
                        <a:buChar char="–"/>
                        <a:defRPr sz="160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4B4B4B"/>
                        </a:buClr>
                        <a:buChar char="»"/>
                        <a:defRPr sz="140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buChar char="»"/>
                        <a:defRPr sz="140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buChar char="»"/>
                        <a:defRPr sz="140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buChar char="»"/>
                        <a:defRPr sz="140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B4B4B"/>
                        </a:buClr>
                        <a:buChar char="»"/>
                        <a:defRPr sz="1400">
                          <a:solidFill>
                            <a:srgbClr val="4B4B4B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1800" b="0"/>
                    </a:p>
                  </p:txBody>
                </p:sp>
                <p:sp>
                  <p:nvSpPr>
                    <p:cNvPr id="36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12" y="1776"/>
                      <a:ext cx="33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12" y="1248"/>
                      <a:ext cx="33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" name="Line 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12" y="2304"/>
                      <a:ext cx="33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1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0" y="2496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3</a:t>
                    </a:r>
                  </a:p>
                </p:txBody>
              </p:sp>
              <p:sp>
                <p:nvSpPr>
                  <p:cNvPr id="32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0" y="1920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2</a:t>
                    </a:r>
                  </a:p>
                </p:txBody>
              </p:sp>
              <p:sp>
                <p:nvSpPr>
                  <p:cNvPr id="33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0" y="1392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1</a:t>
                    </a:r>
                  </a:p>
                </p:txBody>
              </p:sp>
              <p:sp>
                <p:nvSpPr>
                  <p:cNvPr id="34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0" y="816"/>
                    <a:ext cx="22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75000"/>
                      <a:buFont typeface="Wingdings" panose="05000000000000000000" pitchFamily="2" charset="2"/>
                      <a:buBlip>
                        <a:blip r:embed="rId11"/>
                      </a:buBlip>
                      <a:defRPr sz="24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20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•"/>
                      <a:defRPr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–"/>
                      <a:defRPr sz="16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4B4B4B"/>
                      </a:buClr>
                      <a:buChar char="»"/>
                      <a:defRPr sz="1400">
                        <a:solidFill>
                          <a:srgbClr val="4B4B4B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kumimoji="1" lang="en-US" altLang="zh-CN" b="0"/>
                      <a:t>0</a:t>
                    </a:r>
                  </a:p>
                </p:txBody>
              </p:sp>
            </p:grpSp>
            <p:sp>
              <p:nvSpPr>
                <p:cNvPr id="22" name="Line 45"/>
                <p:cNvSpPr>
                  <a:spLocks noChangeShapeType="1"/>
                </p:cNvSpPr>
                <p:nvPr/>
              </p:nvSpPr>
              <p:spPr bwMode="auto">
                <a:xfrm>
                  <a:off x="2160" y="57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" name="Line 46"/>
                <p:cNvSpPr>
                  <a:spLocks noChangeShapeType="1"/>
                </p:cNvSpPr>
                <p:nvPr/>
              </p:nvSpPr>
              <p:spPr bwMode="auto">
                <a:xfrm>
                  <a:off x="2880" y="576"/>
                  <a:ext cx="432" cy="4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Line 47"/>
                <p:cNvSpPr>
                  <a:spLocks noChangeShapeType="1"/>
                </p:cNvSpPr>
                <p:nvPr/>
              </p:nvSpPr>
              <p:spPr bwMode="auto">
                <a:xfrm>
                  <a:off x="2160" y="1344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Line 48"/>
                <p:cNvSpPr>
                  <a:spLocks noChangeShapeType="1"/>
                </p:cNvSpPr>
                <p:nvPr/>
              </p:nvSpPr>
              <p:spPr bwMode="auto">
                <a:xfrm>
                  <a:off x="2928" y="1344"/>
                  <a:ext cx="384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" name="Line 49"/>
                <p:cNvSpPr>
                  <a:spLocks noChangeShapeType="1"/>
                </p:cNvSpPr>
                <p:nvPr/>
              </p:nvSpPr>
              <p:spPr bwMode="auto">
                <a:xfrm>
                  <a:off x="2160" y="2208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7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2976" y="2064"/>
                  <a:ext cx="336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" name="Line 51"/>
                <p:cNvSpPr>
                  <a:spLocks noChangeShapeType="1"/>
                </p:cNvSpPr>
                <p:nvPr/>
              </p:nvSpPr>
              <p:spPr bwMode="auto">
                <a:xfrm>
                  <a:off x="2160" y="3024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2976" y="2640"/>
                  <a:ext cx="336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Line 53"/>
              <p:cNvSpPr>
                <a:spLocks noChangeShapeType="1"/>
              </p:cNvSpPr>
              <p:nvPr/>
            </p:nvSpPr>
            <p:spPr bwMode="auto">
              <a:xfrm>
                <a:off x="3648" y="1776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6" name="Object 54"/>
              <p:cNvGraphicFramePr>
                <a:graphicFrameLocks noChangeAspect="1"/>
              </p:cNvGraphicFramePr>
              <p:nvPr/>
            </p:nvGraphicFramePr>
            <p:xfrm>
              <a:off x="3696" y="1488"/>
              <a:ext cx="1344" cy="2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696" name="Equation" r:id="rId12" imgW="1040948" imgH="228501" progId="">
                      <p:embed/>
                    </p:oleObj>
                  </mc:Choice>
                  <mc:Fallback>
                    <p:oleObj name="Equation" r:id="rId12" imgW="1040948" imgH="228501" progId="">
                      <p:embed/>
                      <p:pic>
                        <p:nvPicPr>
                          <p:cNvPr id="0" name="Picture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96" y="1488"/>
                            <a:ext cx="1344" cy="2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" name="AutoShape 55"/>
            <p:cNvSpPr>
              <a:spLocks noChangeArrowheads="1"/>
            </p:cNvSpPr>
            <p:nvPr/>
          </p:nvSpPr>
          <p:spPr bwMode="auto">
            <a:xfrm>
              <a:off x="5088" y="1056"/>
              <a:ext cx="336" cy="624"/>
            </a:xfrm>
            <a:prstGeom prst="curvedLeftArrow">
              <a:avLst>
                <a:gd name="adj1" fmla="val 37143"/>
                <a:gd name="adj2" fmla="val 74286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130000"/>
                </a:lnSpc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Blip>
                  <a:blip r:embed="rId11"/>
                </a:buBlip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4B4B4B"/>
                </a:buClr>
                <a:buChar char="–"/>
                <a:defRPr sz="2000">
                  <a:solidFill>
                    <a:srgbClr val="4B4B4B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4B4B4B"/>
                </a:buClr>
                <a:buChar char="•"/>
                <a:defRPr>
                  <a:solidFill>
                    <a:srgbClr val="4B4B4B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4B4B4B"/>
                </a:buClr>
                <a:buChar char="–"/>
                <a:defRPr sz="1600">
                  <a:solidFill>
                    <a:srgbClr val="4B4B4B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4B4B4B"/>
                </a:buClr>
                <a:buChar char="»"/>
                <a:defRPr sz="1400">
                  <a:solidFill>
                    <a:srgbClr val="4B4B4B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4B4B4B"/>
                </a:buClr>
                <a:buChar char="»"/>
                <a:defRPr sz="1400">
                  <a:solidFill>
                    <a:srgbClr val="4B4B4B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4B4B4B"/>
                </a:buClr>
                <a:buChar char="»"/>
                <a:defRPr sz="1400">
                  <a:solidFill>
                    <a:srgbClr val="4B4B4B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4B4B4B"/>
                </a:buClr>
                <a:buChar char="»"/>
                <a:defRPr sz="1400">
                  <a:solidFill>
                    <a:srgbClr val="4B4B4B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4B4B4B"/>
                </a:buClr>
                <a:buChar char="»"/>
                <a:defRPr sz="1400">
                  <a:solidFill>
                    <a:srgbClr val="4B4B4B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 b="0"/>
            </a:p>
          </p:txBody>
        </p:sp>
      </p:grpSp>
    </p:spTree>
    <p:extLst>
      <p:ext uri="{BB962C8B-B14F-4D97-AF65-F5344CB8AC3E}">
        <p14:creationId xmlns:p14="http://schemas.microsoft.com/office/powerpoint/2010/main" val="6989048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6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581400"/>
            <a:ext cx="6286500" cy="292417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密钥流生成器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zh-CN" altLang="en-US" dirty="0" smtClean="0"/>
              <a:t>通常由</a:t>
            </a:r>
            <a:r>
              <a:rPr lang="zh-CN" altLang="en-US" dirty="0" smtClean="0">
                <a:solidFill>
                  <a:srgbClr val="FF3300"/>
                </a:solidFill>
              </a:rPr>
              <a:t>线性移位寄存器</a:t>
            </a:r>
            <a:r>
              <a:rPr lang="en-US" altLang="zh-CN" dirty="0" smtClean="0"/>
              <a:t>(LFSR)</a:t>
            </a:r>
            <a:r>
              <a:rPr lang="zh-CN" altLang="en-US" dirty="0" smtClean="0"/>
              <a:t>和一个</a:t>
            </a:r>
            <a:r>
              <a:rPr lang="zh-CN" altLang="en-US" dirty="0" smtClean="0">
                <a:solidFill>
                  <a:srgbClr val="FF3300"/>
                </a:solidFill>
              </a:rPr>
              <a:t>非线性组合函数</a:t>
            </a:r>
            <a:r>
              <a:rPr lang="zh-CN" altLang="en-US" dirty="0" smtClean="0"/>
              <a:t>即</a:t>
            </a:r>
            <a:r>
              <a:rPr lang="zh-CN" altLang="en-US" dirty="0" smtClean="0">
                <a:solidFill>
                  <a:srgbClr val="FF3300"/>
                </a:solidFill>
              </a:rPr>
              <a:t>布尔函数</a:t>
            </a:r>
            <a:r>
              <a:rPr lang="zh-CN" altLang="en-US" dirty="0" smtClean="0"/>
              <a:t>组合，构成一个</a:t>
            </a:r>
            <a:r>
              <a:rPr lang="zh-CN" altLang="en-US" dirty="0" smtClean="0">
                <a:solidFill>
                  <a:srgbClr val="FF3300"/>
                </a:solidFill>
              </a:rPr>
              <a:t>密钥流生成器</a:t>
            </a:r>
            <a:endParaRPr lang="en-US" altLang="zh-CN" dirty="0" smtClean="0"/>
          </a:p>
          <a:p>
            <a:pPr lvl="1"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）由</a:t>
            </a:r>
            <a:r>
              <a:rPr lang="zh-CN" altLang="en-US" dirty="0" smtClean="0">
                <a:solidFill>
                  <a:srgbClr val="FF3300"/>
                </a:solidFill>
              </a:rPr>
              <a:t>一个</a:t>
            </a:r>
            <a:r>
              <a:rPr lang="zh-CN" altLang="en-US" dirty="0" smtClean="0"/>
              <a:t>线性移位寄存器和</a:t>
            </a:r>
            <a:r>
              <a:rPr lang="zh-CN" altLang="en-US" dirty="0" smtClean="0">
                <a:solidFill>
                  <a:srgbClr val="FF3300"/>
                </a:solidFill>
              </a:rPr>
              <a:t>一个滤波器</a:t>
            </a:r>
            <a:r>
              <a:rPr lang="zh-CN" altLang="en-US" dirty="0" smtClean="0"/>
              <a:t>构成</a:t>
            </a:r>
          </a:p>
          <a:p>
            <a:pPr lvl="1">
              <a:spcBef>
                <a:spcPts val="0"/>
              </a:spcBef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）由</a:t>
            </a:r>
            <a:r>
              <a:rPr lang="zh-CN" altLang="en-US" dirty="0" smtClean="0">
                <a:solidFill>
                  <a:srgbClr val="FF3300"/>
                </a:solidFill>
              </a:rPr>
              <a:t>多个线性移位寄存器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3300"/>
                </a:solidFill>
              </a:rPr>
              <a:t>一个组合器</a:t>
            </a:r>
            <a:r>
              <a:rPr lang="zh-CN" altLang="en-US" dirty="0" smtClean="0"/>
              <a:t>构成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35137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序列密码的加密和解密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12" name="矩形 11"/>
          <p:cNvSpPr/>
          <p:nvPr/>
        </p:nvSpPr>
        <p:spPr bwMode="auto">
          <a:xfrm>
            <a:off x="1066800" y="1600200"/>
            <a:ext cx="7391400" cy="1981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graphicFrame>
        <p:nvGraphicFramePr>
          <p:cNvPr id="14" name="Object 2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795026"/>
              </p:ext>
            </p:extLst>
          </p:nvPr>
        </p:nvGraphicFramePr>
        <p:xfrm>
          <a:off x="304800" y="1646237"/>
          <a:ext cx="85344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9" name="Visio" r:id="rId3" imgW="5430012" imgH="2431085" progId="">
                  <p:embed/>
                </p:oleObj>
              </mc:Choice>
              <mc:Fallback>
                <p:oleObj name="Visio" r:id="rId3" imgW="5430012" imgH="2431085" progId="">
                  <p:embed/>
                  <p:pic>
                    <p:nvPicPr>
                      <p:cNvPr id="0" name="Picture 3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46237"/>
                        <a:ext cx="85344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常见流密码算法简介</a:t>
            </a:r>
            <a:r>
              <a:rPr lang="en-US" altLang="zh-CN" dirty="0" smtClean="0"/>
              <a:t>—RC4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Gungsuh" pitchFamily="18" charset="-127"/>
                <a:ea typeface="Gungsuh" pitchFamily="18" charset="-127"/>
              </a:rPr>
              <a:t>RC4</a:t>
            </a:r>
            <a:r>
              <a:rPr lang="zh-CN" altLang="en-US" dirty="0" smtClean="0"/>
              <a:t>：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由</a:t>
            </a:r>
            <a:r>
              <a:rPr lang="en-US" altLang="zh-CN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MIT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b="1" dirty="0" smtClean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Ron </a:t>
            </a:r>
            <a:r>
              <a:rPr lang="en-US" altLang="zh-CN" b="1" dirty="0" err="1" smtClean="0">
                <a:solidFill>
                  <a:srgbClr val="FF00FF"/>
                </a:solidFill>
                <a:latin typeface="宋体" pitchFamily="2" charset="-122"/>
                <a:ea typeface="宋体" pitchFamily="2" charset="-122"/>
              </a:rPr>
              <a:t>Rivest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于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1987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年设计的、</a:t>
            </a:r>
            <a:r>
              <a:rPr lang="zh-CN" altLang="en-US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可变密钥长度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、面向字节操作的、使用最为广泛的的序列密码之一；分析显示该密码的周期大于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10</a:t>
            </a:r>
            <a:r>
              <a:rPr lang="en-US" altLang="zh-CN" baseline="30000" dirty="0" smtClean="0">
                <a:latin typeface="宋体" pitchFamily="2" charset="-122"/>
                <a:ea typeface="宋体" pitchFamily="2" charset="-122"/>
              </a:rPr>
              <a:t>100</a:t>
            </a:r>
          </a:p>
          <a:p>
            <a:endParaRPr lang="en-US" altLang="zh-CN" baseline="30000" dirty="0" smtClean="0">
              <a:latin typeface="宋体" pitchFamily="2" charset="-122"/>
              <a:ea typeface="宋体" pitchFamily="2" charset="-122"/>
            </a:endParaRPr>
          </a:p>
          <a:p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RC4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是一个典型的</a:t>
            </a:r>
            <a:r>
              <a:rPr lang="zh-CN" altLang="en-US" b="1" dirty="0" smtClean="0">
                <a:solidFill>
                  <a:srgbClr val="692AA2"/>
                </a:solidFill>
                <a:latin typeface="宋体" pitchFamily="2" charset="-122"/>
                <a:ea typeface="宋体" pitchFamily="2" charset="-122"/>
              </a:rPr>
              <a:t>基于非线性数组变换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的序列密码。它以一个足够大的数组为基础，对其进行非线性变换，产生非线性的密钥流序列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优点：</a:t>
            </a:r>
            <a:r>
              <a:rPr lang="zh-CN" altLang="en-US" b="1" dirty="0" smtClean="0">
                <a:solidFill>
                  <a:srgbClr val="692AA2"/>
                </a:solidFill>
                <a:latin typeface="宋体" pitchFamily="2" charset="-122"/>
                <a:ea typeface="宋体" pitchFamily="2" charset="-122"/>
              </a:rPr>
              <a:t>容易用软件实现，加解密速度快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（大约比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DES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快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倍）</a:t>
            </a:r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60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ahoma" pitchFamily="34" charset="0"/>
                <a:ea typeface="黑体" pitchFamily="2" charset="-122"/>
              </a:rPr>
              <a:t>Ron </a:t>
            </a:r>
            <a:r>
              <a:rPr lang="en-US" altLang="zh-CN" dirty="0" err="1" smtClean="0">
                <a:latin typeface="Tahoma" pitchFamily="34" charset="0"/>
                <a:ea typeface="黑体" pitchFamily="2" charset="-122"/>
              </a:rPr>
              <a:t>Rivest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61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16002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MIT</a:t>
            </a:r>
            <a:r>
              <a:rPr lang="zh-CN" altLang="en-US" sz="2400" dirty="0" smtClean="0"/>
              <a:t>计算机科学系的教授，以及</a:t>
            </a:r>
            <a:r>
              <a:rPr lang="en-US" altLang="zh-CN" sz="2400" dirty="0" smtClean="0"/>
              <a:t>RSA</a:t>
            </a:r>
            <a:r>
              <a:rPr lang="zh-CN" altLang="en-US" sz="2400" dirty="0" smtClean="0"/>
              <a:t>数据安全公司的共同创始人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耶鲁大学数学系获得学士学位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斯坦福大学的计算机科学系获得博士学位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在密码学、算法以及计算机和网络安全方面做出了突出贡献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最重要的贡献是同</a:t>
            </a:r>
            <a:r>
              <a:rPr lang="en-US" altLang="zh-CN" sz="2400" dirty="0" err="1" smtClean="0"/>
              <a:t>Adi</a:t>
            </a:r>
            <a:r>
              <a:rPr lang="en-US" altLang="zh-CN" sz="2400" dirty="0" smtClean="0"/>
              <a:t> Shamir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Leonard </a:t>
            </a:r>
            <a:r>
              <a:rPr lang="en-US" altLang="zh-CN" sz="2400" dirty="0" err="1" smtClean="0"/>
              <a:t>Adleman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MIT</a:t>
            </a:r>
            <a:r>
              <a:rPr lang="zh-CN" altLang="en-US" sz="2400" dirty="0" smtClean="0"/>
              <a:t>的教授）一起提出了</a:t>
            </a:r>
            <a:r>
              <a:rPr lang="en-US" altLang="zh-CN" sz="2400" dirty="0" smtClean="0"/>
              <a:t>RSA</a:t>
            </a:r>
            <a:r>
              <a:rPr lang="zh-CN" altLang="en-US" sz="2400" dirty="0" smtClean="0"/>
              <a:t>公钥算法，并且和</a:t>
            </a:r>
            <a:r>
              <a:rPr lang="en-US" altLang="zh-CN" sz="2400" dirty="0" smtClean="0"/>
              <a:t>Shamir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Adleman</a:t>
            </a:r>
            <a:r>
              <a:rPr lang="zh-CN" altLang="en-US" sz="2400" dirty="0" smtClean="0"/>
              <a:t>分享了</a:t>
            </a:r>
            <a:r>
              <a:rPr lang="en-US" altLang="zh-CN" sz="2400" dirty="0" smtClean="0"/>
              <a:t>2002</a:t>
            </a:r>
            <a:r>
              <a:rPr lang="zh-CN" altLang="en-US" sz="2400" dirty="0" smtClean="0"/>
              <a:t>年美国计算机协会</a:t>
            </a:r>
            <a:r>
              <a:rPr lang="en-US" altLang="zh-CN" sz="2400" dirty="0" smtClean="0"/>
              <a:t>(ACM)</a:t>
            </a:r>
            <a:r>
              <a:rPr lang="zh-CN" altLang="en-US" sz="2400" dirty="0" smtClean="0"/>
              <a:t>颁发的</a:t>
            </a:r>
            <a:r>
              <a:rPr lang="zh-CN" altLang="en-US" sz="2400" b="1" dirty="0" smtClean="0">
                <a:solidFill>
                  <a:srgbClr val="FF00FF"/>
                </a:solidFill>
              </a:rPr>
              <a:t>图灵奖</a:t>
            </a:r>
            <a:endParaRPr lang="en-US" altLang="zh-CN" sz="2400" b="1" dirty="0" smtClean="0">
              <a:solidFill>
                <a:srgbClr val="FF00FF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美国国家工程院院士，美国国家科学院院士，美国计算机协会院士，国际密码研究学会院士，美国艺术与科学院院士</a:t>
            </a:r>
          </a:p>
          <a:p>
            <a:pPr>
              <a:buFont typeface="Arial" pitchFamily="34" charset="0"/>
              <a:buChar char="•"/>
            </a:pPr>
            <a:endParaRPr lang="zh-CN" altLang="en-US" sz="2400" dirty="0"/>
          </a:p>
        </p:txBody>
      </p:sp>
      <p:pic>
        <p:nvPicPr>
          <p:cNvPr id="7" name="内容占位符 6" descr="rivest_phot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524000"/>
            <a:ext cx="4648200" cy="4648200"/>
          </a:xfr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算法描述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算法的大小根据参数</a:t>
            </a:r>
            <a:r>
              <a:rPr lang="en-US" altLang="zh-CN" dirty="0" smtClean="0"/>
              <a:t>n</a:t>
            </a:r>
            <a:r>
              <a:rPr lang="zh-CN" altLang="en-US" dirty="0" smtClean="0"/>
              <a:t>的值而变化，通常</a:t>
            </a:r>
            <a:r>
              <a:rPr lang="en-US" altLang="zh-CN" dirty="0" smtClean="0"/>
              <a:t>n=8</a:t>
            </a:r>
            <a:r>
              <a:rPr lang="zh-CN" altLang="en-US" dirty="0" smtClean="0"/>
              <a:t>，这样</a:t>
            </a:r>
            <a:r>
              <a:rPr lang="en-US" altLang="zh-CN" dirty="0" smtClean="0"/>
              <a:t>RC4</a:t>
            </a:r>
            <a:r>
              <a:rPr lang="zh-CN" altLang="en-US" dirty="0" smtClean="0"/>
              <a:t>可生成</a:t>
            </a:r>
            <a:r>
              <a:rPr lang="en-US" altLang="zh-CN" dirty="0" smtClean="0"/>
              <a:t>256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8</a:t>
            </a:r>
            <a:r>
              <a:rPr lang="zh-CN" altLang="en-US" dirty="0" smtClean="0"/>
              <a:t>）个元素的数据表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255</a:t>
            </a:r>
          </a:p>
          <a:p>
            <a:r>
              <a:rPr lang="zh-CN" altLang="en-US" dirty="0" smtClean="0"/>
              <a:t>种子密钥长度为</a:t>
            </a:r>
            <a:r>
              <a:rPr lang="en-US" altLang="zh-CN" dirty="0" smtClean="0"/>
              <a:t>1~256</a:t>
            </a:r>
            <a:r>
              <a:rPr lang="zh-CN" altLang="en-US" dirty="0" smtClean="0"/>
              <a:t>个字节（</a:t>
            </a:r>
            <a:r>
              <a:rPr lang="en-US" altLang="zh-CN" dirty="0" smtClean="0"/>
              <a:t>8~2048</a:t>
            </a:r>
            <a:r>
              <a:rPr lang="zh-CN" altLang="en-US" dirty="0" smtClean="0"/>
              <a:t>比特）的可变长度，用于初始化</a:t>
            </a:r>
            <a:r>
              <a:rPr lang="en-US" altLang="zh-CN" dirty="0" smtClean="0"/>
              <a:t>256</a:t>
            </a:r>
            <a:r>
              <a:rPr lang="zh-CN" altLang="en-US" dirty="0" smtClean="0"/>
              <a:t>个字节的初始向量</a:t>
            </a:r>
            <a:r>
              <a:rPr lang="en-US" altLang="zh-CN" dirty="0" smtClean="0"/>
              <a:t>S</a:t>
            </a:r>
          </a:p>
          <a:p>
            <a:r>
              <a:rPr lang="en-US" altLang="zh-CN" dirty="0" smtClean="0"/>
              <a:t>RC4</a:t>
            </a:r>
            <a:r>
              <a:rPr lang="zh-CN" altLang="en-US" dirty="0" smtClean="0"/>
              <a:t>有两个主要算法：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密钥调度算法（</a:t>
            </a:r>
            <a:r>
              <a:rPr lang="en-US" altLang="zh-CN" b="1" dirty="0" smtClean="0">
                <a:solidFill>
                  <a:srgbClr val="FF0000"/>
                </a:solidFill>
              </a:rPr>
              <a:t>KSA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伪随机数生成算法（</a:t>
            </a:r>
            <a:r>
              <a:rPr lang="en-US" altLang="zh-CN" b="1" dirty="0" smtClean="0">
                <a:solidFill>
                  <a:srgbClr val="FF0000"/>
                </a:solidFill>
              </a:rPr>
              <a:t>PRGA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62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的基本思想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根据种子密钥，利用密钥调度算法对数据表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进行重新排列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利用伪随机数生成算法，从重新排列的数据表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中取出一个字节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每取出一个字节，数据表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将发生变化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63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的初始状态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64</a:t>
            </a:fld>
            <a:endParaRPr lang="en-US" altLang="zh-CN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323263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数据表</a:t>
            </a:r>
            <a:r>
              <a:rPr lang="en-US" altLang="zh-CN" dirty="0" smtClean="0"/>
              <a:t>S</a:t>
            </a:r>
            <a:r>
              <a:rPr lang="zh-CN" altLang="en-US" dirty="0" smtClean="0"/>
              <a:t>的初始变换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65</a:t>
            </a:fld>
            <a:endParaRPr lang="en-US" altLang="zh-CN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8351837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391400" cy="563563"/>
          </a:xfrm>
        </p:spPr>
        <p:txBody>
          <a:bodyPr/>
          <a:lstStyle/>
          <a:p>
            <a:r>
              <a:rPr lang="zh-CN" altLang="en-US" dirty="0" smtClean="0"/>
              <a:t>密钥流的生成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66</a:t>
            </a:fld>
            <a:endParaRPr lang="en-US" altLang="zh-CN" dirty="0"/>
          </a:p>
        </p:txBody>
      </p:sp>
      <p:pic>
        <p:nvPicPr>
          <p:cNvPr id="8" name="内容占位符 7" descr="图片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38200" y="1752600"/>
            <a:ext cx="717316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RC4</a:t>
            </a:r>
            <a:r>
              <a:rPr lang="zh-CN" altLang="en-US" dirty="0"/>
              <a:t>算法说明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2600" b="1" dirty="0"/>
                  <a:t>加密时，将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zh-CN" sz="2600" b="1" dirty="0"/>
                  <a:t>的值与明文字节异或；解密时，将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zh-CN" sz="2600" b="1" dirty="0"/>
                  <a:t>的值与密文字节异</a:t>
                </a:r>
                <a:r>
                  <a:rPr lang="zh-CN" altLang="zh-CN" sz="2600" b="1" dirty="0" smtClean="0"/>
                  <a:t>或</a:t>
                </a:r>
                <a:endParaRPr lang="zh-CN" altLang="zh-CN" sz="2600" b="1" dirty="0"/>
              </a:p>
              <a:p>
                <a:r>
                  <a:rPr lang="zh-CN" altLang="zh-CN" sz="2600" b="1" dirty="0" smtClean="0"/>
                  <a:t>为保证</a:t>
                </a:r>
                <a:r>
                  <a:rPr lang="zh-CN" altLang="zh-CN" sz="2600" b="1" dirty="0"/>
                  <a:t>安全强度，目前的</a:t>
                </a:r>
                <a:r>
                  <a:rPr lang="en-US" altLang="zh-CN" sz="2600" b="1" dirty="0"/>
                  <a:t>RC4</a:t>
                </a:r>
                <a:r>
                  <a:rPr lang="zh-CN" altLang="zh-CN" sz="2600" b="1" dirty="0"/>
                  <a:t>至少使用</a:t>
                </a:r>
                <a:r>
                  <a:rPr lang="en-US" altLang="zh-CN" sz="2600" b="1" dirty="0">
                    <a:solidFill>
                      <a:srgbClr val="FF0000"/>
                    </a:solidFill>
                  </a:rPr>
                  <a:t>128</a:t>
                </a:r>
                <a:r>
                  <a:rPr lang="zh-CN" altLang="zh-CN" sz="2600" b="1" dirty="0">
                    <a:solidFill>
                      <a:srgbClr val="FF0000"/>
                    </a:solidFill>
                  </a:rPr>
                  <a:t>位</a:t>
                </a:r>
                <a:r>
                  <a:rPr lang="zh-CN" altLang="zh-CN" sz="2600" b="1" dirty="0" smtClean="0">
                    <a:solidFill>
                      <a:srgbClr val="FF0000"/>
                    </a:solidFill>
                  </a:rPr>
                  <a:t>密钥</a:t>
                </a:r>
                <a:endParaRPr lang="zh-CN" altLang="zh-CN" sz="2600" b="1" dirty="0">
                  <a:solidFill>
                    <a:srgbClr val="FF0000"/>
                  </a:solidFill>
                </a:endParaRPr>
              </a:p>
              <a:p>
                <a:r>
                  <a:rPr lang="en-US" altLang="zh-CN" sz="2600" b="1" dirty="0" smtClean="0"/>
                  <a:t>RC4</a:t>
                </a:r>
                <a:r>
                  <a:rPr lang="zh-CN" altLang="zh-CN" sz="2600" b="1" dirty="0"/>
                  <a:t>算法可看成一个</a:t>
                </a:r>
                <a:r>
                  <a:rPr lang="zh-CN" altLang="zh-CN" sz="2600" b="1" dirty="0">
                    <a:solidFill>
                      <a:srgbClr val="FF0000"/>
                    </a:solidFill>
                  </a:rPr>
                  <a:t>有限状态自动机</a:t>
                </a:r>
                <a:r>
                  <a:rPr lang="zh-CN" altLang="zh-CN" sz="2600" b="1" dirty="0" smtClean="0"/>
                  <a:t>，</a:t>
                </a:r>
                <a:r>
                  <a:rPr lang="zh-CN" altLang="en-US" sz="2600" b="1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zh-CN" sz="2600" b="1" dirty="0"/>
                  <a:t>表</a:t>
                </a:r>
                <a:r>
                  <a:rPr lang="zh-CN" altLang="zh-CN" sz="2600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𝒊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, </m:t>
                    </m:r>
                    <m:r>
                      <a:rPr lang="en-US" altLang="zh-CN" sz="2600" b="1" i="1" dirty="0">
                        <a:latin typeface="Cambria Math"/>
                      </a:rPr>
                      <m:t>𝒋</m:t>
                    </m:r>
                  </m:oMath>
                </a14:m>
                <a:r>
                  <a:rPr lang="zh-CN" altLang="zh-CN" sz="2600" b="1" dirty="0" smtClean="0"/>
                  <a:t>索引</a:t>
                </a:r>
                <a:r>
                  <a:rPr lang="zh-CN" altLang="en-US" sz="2600" b="1" dirty="0" smtClean="0"/>
                  <a:t>组成</a:t>
                </a:r>
                <a:r>
                  <a:rPr lang="en-US" altLang="zh-CN" sz="2600" b="1" dirty="0" smtClean="0"/>
                  <a:t>RC4</a:t>
                </a:r>
                <a:r>
                  <a:rPr lang="zh-CN" altLang="zh-CN" sz="2600" b="1" dirty="0"/>
                  <a:t>的一个状态：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𝑻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=(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𝑺</m:t>
                    </m:r>
                    <m:r>
                      <a:rPr lang="en-US" altLang="zh-CN" sz="2600" b="1" i="1" baseline="-25000" dirty="0">
                        <a:latin typeface="Cambria Math"/>
                      </a:rPr>
                      <m:t>𝟎</m:t>
                    </m:r>
                    <m:r>
                      <a:rPr lang="en-US" altLang="zh-CN" sz="2600" b="1" i="1" dirty="0">
                        <a:latin typeface="Cambria Math"/>
                      </a:rPr>
                      <m:t>,</m:t>
                    </m:r>
                    <m:r>
                      <a:rPr lang="en-US" altLang="zh-CN" sz="2600" b="1" i="1" dirty="0">
                        <a:latin typeface="Cambria Math"/>
                      </a:rPr>
                      <m:t>𝑺</m:t>
                    </m:r>
                    <m:r>
                      <a:rPr lang="en-US" altLang="zh-CN" sz="2600" b="1" i="1" baseline="-25000" dirty="0">
                        <a:latin typeface="Cambria Math"/>
                      </a:rPr>
                      <m:t>𝟏</m:t>
                    </m:r>
                    <m:r>
                      <a:rPr lang="en-US" altLang="zh-CN" sz="2600" b="1" i="1" dirty="0">
                        <a:latin typeface="Cambria Math"/>
                      </a:rPr>
                      <m:t>,…,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𝑺</m:t>
                    </m:r>
                    <m:r>
                      <a:rPr lang="en-US" altLang="zh-CN" sz="2600" b="1" i="1" baseline="-25000" dirty="0" smtClean="0">
                        <a:latin typeface="Cambria Math"/>
                      </a:rPr>
                      <m:t>𝟐𝟓𝟓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, 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𝒊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, 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𝒋</m:t>
                    </m:r>
                    <m:r>
                      <a:rPr lang="en-US" altLang="zh-CN" sz="26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zh-CN" sz="2600" b="1" dirty="0" smtClean="0"/>
                  <a:t>。对</a:t>
                </a:r>
                <a:r>
                  <a:rPr lang="zh-CN" altLang="zh-CN" sz="2600" b="1" dirty="0"/>
                  <a:t>状态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𝑻</m:t>
                    </m:r>
                  </m:oMath>
                </a14:m>
                <a:r>
                  <a:rPr lang="zh-CN" altLang="zh-CN" sz="2600" b="1" dirty="0"/>
                  <a:t>进行</a:t>
                </a:r>
                <a:r>
                  <a:rPr lang="zh-CN" altLang="zh-CN" sz="2600" b="1" dirty="0" smtClean="0"/>
                  <a:t>非线性</a:t>
                </a:r>
                <a:r>
                  <a:rPr lang="zh-CN" altLang="en-US" sz="2600" b="1" dirty="0" smtClean="0"/>
                  <a:t>变换</a:t>
                </a:r>
                <a:r>
                  <a:rPr lang="zh-CN" altLang="zh-CN" sz="2600" b="1" dirty="0" smtClean="0"/>
                  <a:t>，产生新</a:t>
                </a:r>
                <a:r>
                  <a:rPr lang="zh-CN" altLang="zh-CN" sz="2600" b="1" dirty="0"/>
                  <a:t>的状态，并输出密钥序列中的一个字节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𝒌</m:t>
                    </m:r>
                  </m:oMath>
                </a14:m>
                <a:r>
                  <a:rPr lang="zh-CN" altLang="zh-CN" sz="2600" b="1" dirty="0"/>
                  <a:t>。大约有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  <m:r>
                      <a:rPr lang="en-US" altLang="zh-CN" sz="2600" b="1" i="1" baseline="30000" dirty="0">
                        <a:solidFill>
                          <a:srgbClr val="FF0000"/>
                        </a:solidFill>
                        <a:latin typeface="Cambria Math"/>
                      </a:rPr>
                      <m:t>𝟏𝟕𝟎𝟎</m:t>
                    </m:r>
                    <m:r>
                      <a:rPr lang="zh-CN" altLang="zh-CN" sz="2600" b="1" i="1" dirty="0">
                        <a:latin typeface="Cambria Math"/>
                      </a:rPr>
                      <m:t>（</m:t>
                    </m:r>
                    <m:r>
                      <a:rPr lang="en-US" altLang="zh-CN" sz="2600" b="1" i="1" dirty="0">
                        <a:latin typeface="Cambria Math"/>
                      </a:rPr>
                      <m:t>𝟐𝟓𝟔</m:t>
                    </m:r>
                    <m:r>
                      <a:rPr lang="en-US" altLang="zh-CN" sz="2600" b="1" i="1" dirty="0">
                        <a:latin typeface="Cambria Math"/>
                      </a:rPr>
                      <m:t>!∗</m:t>
                    </m:r>
                    <m:r>
                      <a:rPr lang="en-US" altLang="zh-CN" sz="2600" b="1" i="1" dirty="0" smtClean="0">
                        <a:latin typeface="Cambria Math" panose="02040503050406030204" pitchFamily="18" charset="0"/>
                      </a:rPr>
                      <m:t>𝟐𝟓𝟔</m:t>
                    </m:r>
                    <m:r>
                      <a:rPr lang="en-US" altLang="zh-CN" sz="2600" b="1" i="1" baseline="30000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zh-CN" sz="2600" b="1" i="1" dirty="0">
                        <a:latin typeface="Cambria Math"/>
                      </a:rPr>
                      <m:t>）</m:t>
                    </m:r>
                  </m:oMath>
                </a14:m>
                <a:r>
                  <a:rPr lang="zh-CN" altLang="zh-CN" sz="2600" b="1" dirty="0"/>
                  <a:t>种可能</a:t>
                </a:r>
                <a:r>
                  <a:rPr lang="zh-CN" altLang="zh-CN" sz="2600" b="1" dirty="0" smtClean="0"/>
                  <a:t>状态</a:t>
                </a:r>
                <a:endParaRPr lang="zh-CN" altLang="zh-CN" sz="2600" b="1" dirty="0"/>
              </a:p>
              <a:p>
                <a:r>
                  <a:rPr lang="zh-CN" altLang="zh-CN" sz="2600" b="1" dirty="0" smtClean="0"/>
                  <a:t>用</a:t>
                </a:r>
                <a:r>
                  <a:rPr lang="zh-CN" altLang="en-US" sz="2600" b="1" dirty="0" smtClean="0"/>
                  <a:t>更</a:t>
                </a:r>
                <a:r>
                  <a:rPr lang="zh-CN" altLang="zh-CN" sz="2600" b="1" dirty="0" smtClean="0"/>
                  <a:t>大</a:t>
                </a:r>
                <a:r>
                  <a:rPr lang="zh-CN" altLang="zh-CN" sz="2600" b="1" dirty="0"/>
                  <a:t>的数据表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zh-CN" sz="2600" b="1" dirty="0"/>
                  <a:t>和字长来实现这个思想是可能的，即定义</a:t>
                </a:r>
                <a:r>
                  <a:rPr lang="en-US" altLang="zh-CN" sz="2600" b="1" dirty="0"/>
                  <a:t>16</a:t>
                </a:r>
                <a:r>
                  <a:rPr lang="zh-CN" altLang="zh-CN" sz="2600" b="1" dirty="0" smtClean="0"/>
                  <a:t>位</a:t>
                </a:r>
                <a:r>
                  <a:rPr lang="en-US" altLang="zh-CN" sz="2600" b="1" dirty="0" smtClean="0"/>
                  <a:t>RC4</a:t>
                </a:r>
                <a:endParaRPr lang="zh-CN" altLang="zh-CN" sz="2600" b="1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1111" t="-1220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45456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举例说明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68</a:t>
            </a:fld>
            <a:endParaRPr lang="en-US" altLang="zh-CN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7942263" cy="478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密钥调度算法</a:t>
            </a:r>
            <a:r>
              <a:rPr lang="en-US" altLang="zh-CN" dirty="0" smtClean="0"/>
              <a:t>KSA</a:t>
            </a:r>
            <a:r>
              <a:rPr lang="zh-CN" altLang="en-US" dirty="0" smtClean="0"/>
              <a:t>（举例）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69</a:t>
            </a:fld>
            <a:endParaRPr lang="en-US" altLang="zh-CN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76400"/>
            <a:ext cx="6503987" cy="4752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序列密码的分类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序列密码通常划分为两类：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同步序列密码</a:t>
            </a:r>
            <a:endParaRPr lang="en-US" altLang="zh-CN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自同步序列密码</a:t>
            </a:r>
            <a:endParaRPr lang="en-US" altLang="zh-CN" b="1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同步序列密码：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600710" marR="5080" indent="-343535">
              <a:lnSpc>
                <a:spcPts val="3360"/>
              </a:lnSpc>
              <a:spcBef>
                <a:spcPts val="675"/>
              </a:spcBef>
            </a:pPr>
            <a:r>
              <a:rPr lang="zh-CN" altLang="en-US" dirty="0" smtClean="0"/>
              <a:t>指</a:t>
            </a:r>
            <a:r>
              <a:rPr lang="zh-CN" altLang="en-US" dirty="0"/>
              <a:t>密钥流的产生需要收发双方进行同步，</a:t>
            </a:r>
            <a:r>
              <a:rPr lang="zh-CN" altLang="en-US" dirty="0">
                <a:solidFill>
                  <a:srgbClr val="692AA2"/>
                </a:solidFill>
              </a:rPr>
              <a:t>密钥流完全独立于消息流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marL="1000760" marR="5080" lvl="1" indent="-343535">
              <a:lnSpc>
                <a:spcPts val="3360"/>
              </a:lnSpc>
              <a:spcBef>
                <a:spcPts val="675"/>
              </a:spcBef>
            </a:pPr>
            <a:r>
              <a:rPr lang="zh-CN" altLang="en-US" b="1" dirty="0" smtClean="0"/>
              <a:t>在</a:t>
            </a:r>
            <a:r>
              <a:rPr lang="zh-CN" altLang="en-US" b="1" dirty="0"/>
              <a:t>通信过程中，通信的双方必须保持精确的同步， 收方才能正确解密，如果失步收方将不能正确</a:t>
            </a:r>
            <a:r>
              <a:rPr lang="zh-CN" altLang="en-US" b="1" dirty="0" smtClean="0"/>
              <a:t>解密</a:t>
            </a:r>
            <a:r>
              <a:rPr lang="zh-CN" altLang="en-US" b="1" dirty="0"/>
              <a:t>。例如，如果通信中丢失或增加了一个密文</a:t>
            </a:r>
            <a:r>
              <a:rPr lang="zh-CN" altLang="en-US" b="1" dirty="0" smtClean="0"/>
              <a:t>字符</a:t>
            </a:r>
            <a:r>
              <a:rPr lang="zh-CN" altLang="en-US" b="1" dirty="0"/>
              <a:t>，则收方的解密将一直错误。</a:t>
            </a:r>
          </a:p>
          <a:p>
            <a:pPr lvl="1"/>
            <a:endParaRPr lang="zh-CN" altLang="en-US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70</a:t>
            </a:fld>
            <a:endParaRPr lang="en-US" altLang="zh-CN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7637463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伪随机数生成算法</a:t>
            </a:r>
            <a:r>
              <a:rPr lang="en-US" altLang="zh-CN" dirty="0" smtClean="0"/>
              <a:t>PRGA</a:t>
            </a:r>
            <a:r>
              <a:rPr lang="zh-CN" altLang="en-US" dirty="0" smtClean="0"/>
              <a:t>（举例）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71</a:t>
            </a:fld>
            <a:endParaRPr lang="en-US" altLang="zh-CN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580437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RC4</a:t>
            </a:r>
            <a:r>
              <a:rPr lang="zh-CN" altLang="en-US" dirty="0" smtClean="0"/>
              <a:t>应用举例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RC4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目前使用中</a:t>
            </a:r>
            <a:endParaRPr lang="en-US" altLang="zh-CN" b="1" dirty="0" smtClean="0">
              <a:latin typeface="Tahoma" pitchFamily="34" charset="0"/>
              <a:ea typeface="黑体" pitchFamily="2" charset="-122"/>
            </a:endParaRPr>
          </a:p>
          <a:p>
            <a:endParaRPr lang="en-US" altLang="zh-CN" sz="1200" b="1" dirty="0" smtClean="0">
              <a:latin typeface="Tahoma" pitchFamily="34" charset="0"/>
              <a:ea typeface="黑体" pitchFamily="2" charset="-122"/>
            </a:endParaRPr>
          </a:p>
          <a:p>
            <a:endParaRPr lang="zh-CN" altLang="en-US" sz="200" b="1" dirty="0" smtClean="0">
              <a:latin typeface="Tahoma" pitchFamily="34" charset="0"/>
              <a:ea typeface="黑体" pitchFamily="2" charset="-122"/>
            </a:endParaRPr>
          </a:p>
          <a:p>
            <a:pPr lvl="1"/>
            <a:r>
              <a:rPr lang="en-US" altLang="zh-CN" b="1" dirty="0" smtClean="0">
                <a:solidFill>
                  <a:srgbClr val="FF00FF"/>
                </a:solidFill>
                <a:latin typeface="Tahoma" pitchFamily="34" charset="0"/>
                <a:ea typeface="黑体" pitchFamily="2" charset="-122"/>
              </a:rPr>
              <a:t>SSL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（安全套接字）中广泛使用</a:t>
            </a:r>
          </a:p>
          <a:p>
            <a:pPr lvl="1"/>
            <a:r>
              <a:rPr lang="en-US" altLang="zh-CN" b="1" dirty="0" smtClean="0">
                <a:solidFill>
                  <a:srgbClr val="FF00FF"/>
                </a:solidFill>
                <a:latin typeface="Tahoma" pitchFamily="34" charset="0"/>
                <a:ea typeface="黑体" pitchFamily="2" charset="-122"/>
              </a:rPr>
              <a:t>WEP</a:t>
            </a:r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(Wired Equivalent Privacy: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有线对等保密</a:t>
            </a:r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) IEEE 802.11</a:t>
            </a:r>
          </a:p>
          <a:p>
            <a:pPr lvl="1"/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Microsoft Windows</a:t>
            </a:r>
          </a:p>
          <a:p>
            <a:pPr lvl="1"/>
            <a:r>
              <a:rPr lang="en-US" altLang="zh-CN" b="1" dirty="0" smtClean="0">
                <a:solidFill>
                  <a:srgbClr val="FF00FF"/>
                </a:solidFill>
                <a:latin typeface="Tahoma" pitchFamily="34" charset="0"/>
                <a:ea typeface="黑体" pitchFamily="2" charset="-122"/>
              </a:rPr>
              <a:t>WPS Office</a:t>
            </a:r>
          </a:p>
          <a:p>
            <a:pPr lvl="1"/>
            <a:r>
              <a:rPr lang="en-US" altLang="zh-CN" b="1" dirty="0" smtClean="0">
                <a:latin typeface="Tahoma" pitchFamily="34" charset="0"/>
                <a:ea typeface="黑体" pitchFamily="2" charset="-122"/>
              </a:rPr>
              <a:t>Lotus Notes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（</a:t>
            </a:r>
            <a:r>
              <a:rPr lang="zh-CN" altLang="en-US" dirty="0" smtClean="0"/>
              <a:t>世界领先的企业级通讯、协同工作及</a:t>
            </a:r>
            <a:r>
              <a:rPr lang="en-US" dirty="0" smtClean="0"/>
              <a:t>Internet/Intranet</a:t>
            </a:r>
            <a:r>
              <a:rPr lang="zh-CN" altLang="en-US" dirty="0" smtClean="0"/>
              <a:t>平台；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</a:t>
            </a:r>
            <a:r>
              <a:rPr lang="zh-CN" altLang="en-US" b="1" dirty="0" smtClean="0">
                <a:latin typeface="Tahoma" pitchFamily="34" charset="0"/>
                <a:ea typeface="黑体" pitchFamily="2" charset="-122"/>
              </a:rPr>
              <a:t>）</a:t>
            </a:r>
            <a:endParaRPr lang="en-US" altLang="zh-CN" b="1" dirty="0" smtClean="0">
              <a:latin typeface="Tahoma" pitchFamily="34" charset="0"/>
              <a:ea typeface="黑体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72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RC4</a:t>
            </a:r>
            <a:r>
              <a:rPr lang="zh-CN" altLang="en-US" dirty="0"/>
              <a:t>应用举例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73</a:t>
            </a:fld>
            <a:endParaRPr lang="en-US" altLang="zh-CN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10423"/>
            <a:ext cx="8229600" cy="451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 bwMode="auto">
          <a:xfrm>
            <a:off x="5105400" y="5181600"/>
            <a:ext cx="1981200" cy="533400"/>
          </a:xfrm>
          <a:prstGeom prst="rect">
            <a:avLst/>
          </a:prstGeom>
          <a:noFill/>
          <a:ln w="571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9606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74</a:t>
            </a:fld>
            <a:endParaRPr lang="en-US" altLang="zh-CN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90838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52400" y="3068960"/>
            <a:ext cx="8848725" cy="3333750"/>
            <a:chOff x="294030" y="3068960"/>
            <a:chExt cx="8848725" cy="333375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30" y="3068960"/>
              <a:ext cx="8848725" cy="333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294030" y="4365104"/>
              <a:ext cx="6798250" cy="0"/>
            </a:xfrm>
            <a:prstGeom prst="line">
              <a:avLst/>
            </a:prstGeom>
            <a:ln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94030" y="6093296"/>
              <a:ext cx="6798250" cy="0"/>
            </a:xfrm>
            <a:prstGeom prst="line">
              <a:avLst/>
            </a:prstGeom>
            <a:ln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7019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75</a:t>
            </a:fld>
            <a:endParaRPr lang="en-US" altLang="zh-CN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82" y="533400"/>
            <a:ext cx="9152808" cy="578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914400" y="4267200"/>
            <a:ext cx="4038600" cy="1066800"/>
          </a:xfrm>
          <a:prstGeom prst="rect">
            <a:avLst/>
          </a:prstGeom>
          <a:noFill/>
          <a:ln w="571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1546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常见流密码算法简介</a:t>
            </a:r>
            <a:r>
              <a:rPr lang="en-US" altLang="zh-CN" dirty="0"/>
              <a:t>—A5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724400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A5</a:t>
            </a:r>
            <a:r>
              <a:rPr lang="zh-CN" altLang="zh-CN" sz="2400" b="1" dirty="0">
                <a:solidFill>
                  <a:srgbClr val="00B050"/>
                </a:solidFill>
              </a:rPr>
              <a:t>算法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已被</a:t>
            </a:r>
            <a:r>
              <a:rPr lang="zh-CN" altLang="zh-CN" sz="2400" b="1" dirty="0">
                <a:solidFill>
                  <a:srgbClr val="00B050"/>
                </a:solidFill>
              </a:rPr>
              <a:t>应用于</a:t>
            </a:r>
            <a:r>
              <a:rPr lang="en-US" altLang="zh-CN" sz="2400" b="1" dirty="0">
                <a:solidFill>
                  <a:srgbClr val="00B050"/>
                </a:solidFill>
              </a:rPr>
              <a:t>GSM</a:t>
            </a:r>
            <a:r>
              <a:rPr lang="zh-CN" altLang="zh-CN" sz="2400" b="1" dirty="0">
                <a:solidFill>
                  <a:srgbClr val="00B050"/>
                </a:solidFill>
              </a:rPr>
              <a:t>通信系统中，用于加密从手机到基站的连接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，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以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保护</a:t>
            </a:r>
            <a:r>
              <a:rPr lang="zh-CN" altLang="zh-CN" sz="2400" b="1" dirty="0">
                <a:solidFill>
                  <a:srgbClr val="00B050"/>
                </a:solidFill>
              </a:rPr>
              <a:t>语音通信。一个</a:t>
            </a:r>
            <a:r>
              <a:rPr lang="en-US" altLang="zh-CN" sz="2400" b="1" dirty="0">
                <a:solidFill>
                  <a:srgbClr val="00B050"/>
                </a:solidFill>
              </a:rPr>
              <a:t>GSM</a:t>
            </a:r>
            <a:r>
              <a:rPr lang="zh-CN" altLang="zh-CN" sz="2400" b="1" dirty="0">
                <a:solidFill>
                  <a:srgbClr val="00B050"/>
                </a:solidFill>
              </a:rPr>
              <a:t>语言消息被转换成一系列的帧，每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帧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长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228</a:t>
            </a:r>
            <a:r>
              <a:rPr lang="zh-CN" altLang="zh-CN" sz="2400" b="1" dirty="0">
                <a:solidFill>
                  <a:srgbClr val="00B050"/>
                </a:solidFill>
              </a:rPr>
              <a:t>位，每帧用</a:t>
            </a:r>
            <a:r>
              <a:rPr lang="en-US" altLang="zh-CN" sz="2400" b="1" dirty="0">
                <a:solidFill>
                  <a:srgbClr val="00B050"/>
                </a:solidFill>
              </a:rPr>
              <a:t>A5</a:t>
            </a:r>
            <a:r>
              <a:rPr lang="zh-CN" altLang="zh-CN" sz="2400" b="1" dirty="0">
                <a:solidFill>
                  <a:srgbClr val="00B050"/>
                </a:solidFill>
              </a:rPr>
              <a:t>进行</a:t>
            </a:r>
            <a:r>
              <a:rPr lang="zh-CN" altLang="zh-CN" sz="2400" b="1" dirty="0" smtClean="0">
                <a:solidFill>
                  <a:srgbClr val="00B050"/>
                </a:solidFill>
              </a:rPr>
              <a:t>加密</a:t>
            </a:r>
            <a:endParaRPr lang="zh-CN" altLang="zh-CN" sz="2400" b="1" dirty="0">
              <a:solidFill>
                <a:srgbClr val="00B050"/>
              </a:solidFill>
            </a:endParaRPr>
          </a:p>
          <a:p>
            <a:r>
              <a:rPr lang="en-US" altLang="zh-CN" sz="2400" b="1" dirty="0"/>
              <a:t>A5</a:t>
            </a:r>
            <a:r>
              <a:rPr lang="zh-CN" altLang="zh-CN" sz="2400" b="1" dirty="0" smtClean="0"/>
              <a:t>算法主要</a:t>
            </a:r>
            <a:r>
              <a:rPr lang="zh-CN" altLang="en-US" sz="2400" b="1" dirty="0" smtClean="0"/>
              <a:t>由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三</a:t>
            </a:r>
            <a:r>
              <a:rPr lang="zh-CN" altLang="zh-CN" sz="2400" b="1" dirty="0">
                <a:solidFill>
                  <a:srgbClr val="FF0000"/>
                </a:solidFill>
              </a:rPr>
              <a:t>个长度不同的线性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移位寄存器</a:t>
            </a:r>
            <a:r>
              <a:rPr lang="zh-CN" altLang="en-US" sz="2400" b="1" dirty="0" smtClean="0"/>
              <a:t>组成</a:t>
            </a:r>
            <a:r>
              <a:rPr lang="zh-CN" altLang="zh-CN" sz="2400" b="1" dirty="0" smtClean="0"/>
              <a:t>，</a:t>
            </a:r>
            <a:r>
              <a:rPr lang="zh-CN" altLang="zh-CN" sz="2400" b="1" dirty="0"/>
              <a:t>即</a:t>
            </a:r>
            <a:r>
              <a:rPr lang="en-US" altLang="zh-CN" sz="2400" b="1" dirty="0"/>
              <a:t>A, B, C</a:t>
            </a:r>
            <a:r>
              <a:rPr lang="zh-CN" altLang="zh-CN" sz="2400" b="1" dirty="0"/>
              <a:t>。其中</a:t>
            </a:r>
            <a:r>
              <a:rPr lang="en-US" altLang="zh-CN" sz="2400" b="1" dirty="0"/>
              <a:t>A</a:t>
            </a:r>
            <a:r>
              <a:rPr lang="zh-CN" altLang="zh-CN" sz="2400" b="1" dirty="0"/>
              <a:t>有</a:t>
            </a:r>
            <a:r>
              <a:rPr lang="en-US" altLang="zh-CN" sz="2400" b="1" dirty="0"/>
              <a:t>19</a:t>
            </a:r>
            <a:r>
              <a:rPr lang="zh-CN" altLang="zh-CN" sz="2400" b="1" dirty="0"/>
              <a:t>位，</a:t>
            </a:r>
            <a:r>
              <a:rPr lang="en-US" altLang="zh-CN" sz="2400" b="1" dirty="0"/>
              <a:t>B</a:t>
            </a:r>
            <a:r>
              <a:rPr lang="zh-CN" altLang="zh-CN" sz="2400" b="1" dirty="0"/>
              <a:t>有</a:t>
            </a:r>
            <a:r>
              <a:rPr lang="en-US" altLang="zh-CN" sz="2400" b="1" dirty="0"/>
              <a:t>22</a:t>
            </a:r>
            <a:r>
              <a:rPr lang="zh-CN" altLang="zh-CN" sz="2400" b="1" dirty="0"/>
              <a:t>位，</a:t>
            </a:r>
            <a:r>
              <a:rPr lang="en-US" altLang="zh-CN" sz="2400" b="1" dirty="0"/>
              <a:t>C</a:t>
            </a:r>
            <a:r>
              <a:rPr lang="zh-CN" altLang="zh-CN" sz="2400" b="1" dirty="0"/>
              <a:t>有</a:t>
            </a:r>
            <a:r>
              <a:rPr lang="en-US" altLang="zh-CN" sz="2400" b="1" dirty="0"/>
              <a:t>23</a:t>
            </a:r>
            <a:r>
              <a:rPr lang="zh-CN" altLang="zh-CN" sz="2400" b="1" dirty="0" smtClean="0"/>
              <a:t>位</a:t>
            </a:r>
            <a:endParaRPr lang="zh-CN" altLang="zh-CN" sz="2400" b="1" dirty="0"/>
          </a:p>
          <a:p>
            <a:r>
              <a:rPr lang="zh-CN" altLang="zh-CN" sz="2400" b="1" dirty="0" smtClean="0"/>
              <a:t>移位由</a:t>
            </a:r>
            <a:r>
              <a:rPr lang="zh-CN" altLang="zh-CN" sz="2400" b="1" dirty="0">
                <a:solidFill>
                  <a:srgbClr val="FF0000"/>
                </a:solidFill>
              </a:rPr>
              <a:t>时钟控制</a:t>
            </a:r>
            <a:r>
              <a:rPr lang="zh-CN" altLang="zh-CN" sz="2400" b="1" dirty="0"/>
              <a:t>的，且遵循“</a:t>
            </a:r>
            <a:r>
              <a:rPr lang="zh-CN" altLang="zh-CN" sz="2400" b="1" dirty="0">
                <a:solidFill>
                  <a:srgbClr val="FF0000"/>
                </a:solidFill>
              </a:rPr>
              <a:t>择多</a:t>
            </a:r>
            <a:r>
              <a:rPr lang="zh-CN" altLang="zh-CN" sz="2400" b="1" dirty="0"/>
              <a:t>”的原则。即从每个寄存器中取出一个中</a:t>
            </a:r>
            <a:r>
              <a:rPr lang="zh-CN" altLang="zh-CN" sz="2400" b="1" dirty="0" smtClean="0"/>
              <a:t>间位，</a:t>
            </a:r>
            <a:r>
              <a:rPr lang="zh-CN" altLang="zh-CN" sz="2400" b="1" dirty="0"/>
              <a:t>三个数中占多数的寄存器参加移位，其余的不移位</a:t>
            </a:r>
            <a:r>
              <a:rPr lang="zh-CN" altLang="zh-CN" sz="2400" b="1" dirty="0" smtClean="0"/>
              <a:t>。</a:t>
            </a:r>
            <a:endParaRPr lang="en-US" altLang="zh-CN" sz="2400" b="1" dirty="0" smtClean="0"/>
          </a:p>
          <a:p>
            <a:pPr lvl="1"/>
            <a:r>
              <a:rPr lang="zh-CN" altLang="zh-CN" sz="2200" b="1" dirty="0" smtClean="0"/>
              <a:t>比如取出</a:t>
            </a:r>
            <a:r>
              <a:rPr lang="zh-CN" altLang="zh-CN" sz="2200" b="1" dirty="0"/>
              <a:t>的三个中间位中有两个为“</a:t>
            </a:r>
            <a:r>
              <a:rPr lang="en-US" altLang="zh-CN" sz="2200" b="1" dirty="0"/>
              <a:t>1</a:t>
            </a:r>
            <a:r>
              <a:rPr lang="zh-CN" altLang="zh-CN" sz="2200" b="1" dirty="0"/>
              <a:t>”，则为“</a:t>
            </a:r>
            <a:r>
              <a:rPr lang="en-US" altLang="zh-CN" sz="2200" b="1" dirty="0"/>
              <a:t>1</a:t>
            </a:r>
            <a:r>
              <a:rPr lang="zh-CN" altLang="zh-CN" sz="2200" b="1" dirty="0"/>
              <a:t>”的寄存器进行一次移位</a:t>
            </a:r>
            <a:r>
              <a:rPr lang="zh-CN" altLang="zh-CN" sz="2200" b="1" dirty="0" smtClean="0"/>
              <a:t>，为</a:t>
            </a:r>
            <a:r>
              <a:rPr lang="zh-CN" altLang="zh-CN" sz="2200" b="1" dirty="0"/>
              <a:t>“</a:t>
            </a:r>
            <a:r>
              <a:rPr lang="en-US" altLang="zh-CN" sz="2200" b="1" dirty="0"/>
              <a:t>0</a:t>
            </a:r>
            <a:r>
              <a:rPr lang="zh-CN" altLang="zh-CN" sz="2200" b="1" dirty="0"/>
              <a:t>”的不移。反过来，若三个中间位中有两个为“</a:t>
            </a:r>
            <a:r>
              <a:rPr lang="en-US" altLang="zh-CN" sz="2200" b="1" dirty="0"/>
              <a:t>0</a:t>
            </a:r>
            <a:r>
              <a:rPr lang="zh-CN" altLang="zh-CN" sz="2200" b="1" dirty="0"/>
              <a:t>”，则为“</a:t>
            </a:r>
            <a:r>
              <a:rPr lang="en-US" altLang="zh-CN" sz="2200" b="1" dirty="0"/>
              <a:t>0</a:t>
            </a:r>
            <a:r>
              <a:rPr lang="zh-CN" altLang="zh-CN" sz="2200" b="1" dirty="0"/>
              <a:t>”的寄存器进行一次移位，而为“</a:t>
            </a:r>
            <a:r>
              <a:rPr lang="en-US" altLang="zh-CN" sz="2200" b="1" dirty="0"/>
              <a:t>1</a:t>
            </a:r>
            <a:r>
              <a:rPr lang="zh-CN" altLang="zh-CN" sz="2200" b="1" dirty="0"/>
              <a:t>”的不</a:t>
            </a:r>
            <a:r>
              <a:rPr lang="zh-CN" altLang="zh-CN" sz="2200" b="1" dirty="0" smtClean="0"/>
              <a:t>移</a:t>
            </a:r>
            <a:endParaRPr lang="zh-CN" altLang="zh-CN" sz="2200" b="1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07428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A5</a:t>
            </a:r>
            <a:r>
              <a:rPr lang="zh-CN" altLang="en-US" dirty="0" smtClean="0"/>
              <a:t>算法示意图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77</a:t>
            </a:fld>
            <a:endParaRPr lang="en-US" altLang="zh-CN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37" y="1447800"/>
            <a:ext cx="9047163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标注 7"/>
          <p:cNvSpPr/>
          <p:nvPr/>
        </p:nvSpPr>
        <p:spPr bwMode="auto">
          <a:xfrm>
            <a:off x="3657600" y="5943600"/>
            <a:ext cx="2209800" cy="457200"/>
          </a:xfrm>
          <a:prstGeom prst="wedgeRectCallout">
            <a:avLst>
              <a:gd name="adj1" fmla="val -150644"/>
              <a:gd name="adj2" fmla="val -497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rPr>
              <a:t>遵循多数原则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GSM</a:t>
            </a:r>
            <a:r>
              <a:rPr lang="zh-CN" altLang="en-US" dirty="0" smtClean="0"/>
              <a:t>中使用</a:t>
            </a:r>
            <a:r>
              <a:rPr lang="en-US" altLang="zh-CN" dirty="0" smtClean="0"/>
              <a:t>A5</a:t>
            </a:r>
            <a:r>
              <a:rPr lang="zh-CN" altLang="en-US" dirty="0" smtClean="0"/>
              <a:t>流密码算法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78</a:t>
            </a:fld>
            <a:endParaRPr lang="en-US" altLang="zh-CN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7542213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A5</a:t>
            </a:r>
            <a:r>
              <a:rPr lang="zh-CN" altLang="en-US" dirty="0" smtClean="0"/>
              <a:t>的安全性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2000</a:t>
            </a:r>
            <a:r>
              <a:rPr lang="zh-CN" altLang="en-US" dirty="0" smtClean="0"/>
              <a:t>年：</a:t>
            </a:r>
            <a:r>
              <a:rPr lang="en-US" altLang="zh-CN" dirty="0" smtClean="0"/>
              <a:t>Alex </a:t>
            </a:r>
            <a:r>
              <a:rPr lang="en-US" altLang="zh-CN" dirty="0" err="1" smtClean="0"/>
              <a:t>Biryukov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Adi</a:t>
            </a:r>
            <a:r>
              <a:rPr lang="en-US" altLang="zh-CN" dirty="0" smtClean="0"/>
              <a:t> Shamir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David Wagner</a:t>
            </a:r>
            <a:r>
              <a:rPr lang="zh-CN" altLang="en-US" dirty="0" smtClean="0"/>
              <a:t>展示了一种攻击，在几分钟内就从小的已知明文中找到密钥，但它还需要一个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48</a:t>
            </a:r>
            <a:r>
              <a:rPr lang="zh-CN" altLang="en-US" dirty="0" smtClean="0"/>
              <a:t>步的预处理过程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2003</a:t>
            </a:r>
            <a:r>
              <a:rPr lang="zh-CN" altLang="en-US" dirty="0" smtClean="0"/>
              <a:t>年：</a:t>
            </a:r>
            <a:r>
              <a:rPr lang="en-US" altLang="zh-CN" dirty="0" err="1" smtClean="0"/>
              <a:t>Ekdahl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Johannson</a:t>
            </a:r>
            <a:r>
              <a:rPr lang="zh-CN" altLang="en-US" dirty="0" smtClean="0"/>
              <a:t>可以运用</a:t>
            </a:r>
            <a:r>
              <a:rPr lang="en-US" altLang="zh-CN" dirty="0" smtClean="0"/>
              <a:t>2</a:t>
            </a:r>
            <a:r>
              <a:rPr lang="zh-CN" altLang="en-US" dirty="0" smtClean="0"/>
              <a:t>到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分钟的明文记录在几分钟内破解</a:t>
            </a:r>
            <a:r>
              <a:rPr lang="en-US" altLang="zh-CN" dirty="0" smtClean="0"/>
              <a:t>A5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79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13599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591" y="4762116"/>
            <a:ext cx="5480674" cy="4898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tabLst>
                <a:tab pos="3599655" algn="l"/>
              </a:tabLst>
            </a:pPr>
            <a:r>
              <a:rPr sz="2805" b="1" dirty="0">
                <a:latin typeface="宋体"/>
                <a:cs typeface="宋体"/>
              </a:rPr>
              <a:t>设密文失</a:t>
            </a:r>
            <a:r>
              <a:rPr sz="2805" b="1" spc="-10" dirty="0">
                <a:latin typeface="宋体"/>
                <a:cs typeface="宋体"/>
              </a:rPr>
              <a:t>步 </a:t>
            </a:r>
            <a:r>
              <a:rPr sz="3206" b="1" i="1" spc="-5" dirty="0">
                <a:latin typeface="Times New Roman"/>
                <a:cs typeface="Times New Roman"/>
              </a:rPr>
              <a:t>c</a:t>
            </a:r>
            <a:r>
              <a:rPr sz="3206" b="1" i="1" spc="5" dirty="0">
                <a:latin typeface="Times New Roman"/>
                <a:cs typeface="Times New Roman"/>
              </a:rPr>
              <a:t> </a:t>
            </a:r>
            <a:r>
              <a:rPr sz="3206" b="1" spc="-5" dirty="0">
                <a:latin typeface="Times New Roman"/>
                <a:cs typeface="Times New Roman"/>
              </a:rPr>
              <a:t>= </a:t>
            </a:r>
            <a:r>
              <a:rPr sz="2805" b="1" i="1" spc="-5" dirty="0">
                <a:latin typeface="Times New Roman"/>
                <a:cs typeface="Times New Roman"/>
              </a:rPr>
              <a:t>c</a:t>
            </a:r>
            <a:r>
              <a:rPr sz="2855" b="1" spc="-7" baseline="-20467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Times New Roman"/>
                <a:cs typeface="Times New Roman"/>
              </a:rPr>
              <a:t>, </a:t>
            </a:r>
            <a:r>
              <a:rPr sz="2805" b="1" i="1" spc="-10" dirty="0">
                <a:latin typeface="Times New Roman"/>
                <a:cs typeface="Times New Roman"/>
              </a:rPr>
              <a:t>c</a:t>
            </a:r>
            <a:r>
              <a:rPr sz="2855" b="1" baseline="-20467" dirty="0">
                <a:latin typeface="Times New Roman"/>
                <a:cs typeface="Times New Roman"/>
              </a:rPr>
              <a:t>3</a:t>
            </a:r>
            <a:r>
              <a:rPr sz="2805" b="1" dirty="0">
                <a:latin typeface="Times New Roman"/>
                <a:cs typeface="Times New Roman"/>
              </a:rPr>
              <a:t>,	</a:t>
            </a:r>
            <a:r>
              <a:rPr sz="2805" b="1" i="1" spc="-5" dirty="0">
                <a:latin typeface="Times New Roman"/>
                <a:cs typeface="Times New Roman"/>
              </a:rPr>
              <a:t>c</a:t>
            </a:r>
            <a:r>
              <a:rPr sz="2855" b="1" spc="-7" baseline="-20467" dirty="0">
                <a:latin typeface="Times New Roman"/>
                <a:cs typeface="Times New Roman"/>
              </a:rPr>
              <a:t>4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… </a:t>
            </a:r>
            <a:r>
              <a:rPr sz="2805" b="1" i="1" dirty="0">
                <a:latin typeface="Times New Roman"/>
                <a:cs typeface="Times New Roman"/>
              </a:rPr>
              <a:t>c</a:t>
            </a:r>
            <a:r>
              <a:rPr sz="2855" b="1" i="1" spc="-7" baseline="-20467" dirty="0">
                <a:latin typeface="Times New Roman"/>
                <a:cs typeface="Times New Roman"/>
              </a:rPr>
              <a:t>n</a:t>
            </a:r>
            <a:r>
              <a:rPr sz="2855" b="1" baseline="-20467" dirty="0">
                <a:latin typeface="Times New Roman"/>
                <a:cs typeface="Times New Roman"/>
              </a:rPr>
              <a:t>-1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i="1" spc="-5" dirty="0">
                <a:latin typeface="Times New Roman"/>
                <a:cs typeface="Times New Roman"/>
              </a:rPr>
              <a:t>c</a:t>
            </a:r>
            <a:r>
              <a:rPr sz="2855" b="1" i="1" baseline="-20467" dirty="0">
                <a:latin typeface="Times New Roman"/>
                <a:cs typeface="Times New Roman"/>
              </a:rPr>
              <a:t>n</a:t>
            </a:r>
            <a:endParaRPr sz="2855" baseline="-20467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51779" y="4782934"/>
            <a:ext cx="1911078" cy="432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805" b="1" spc="-10" dirty="0">
                <a:latin typeface="宋体"/>
                <a:cs typeface="宋体"/>
              </a:rPr>
              <a:t>（</a:t>
            </a:r>
            <a:r>
              <a:rPr sz="2805" b="1" spc="-716" dirty="0">
                <a:latin typeface="宋体"/>
                <a:cs typeface="宋体"/>
              </a:rPr>
              <a:t> </a:t>
            </a:r>
            <a:r>
              <a:rPr sz="2805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5" b="1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855" b="1" spc="331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丢失</a:t>
            </a:r>
            <a:r>
              <a:rPr sz="2805" b="1" spc="-10" dirty="0">
                <a:latin typeface="宋体"/>
                <a:cs typeface="宋体"/>
              </a:rPr>
              <a:t>）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3470" y="5346890"/>
            <a:ext cx="6393590" cy="4898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tabLst>
                <a:tab pos="2040314" algn="l"/>
              </a:tabLst>
            </a:pPr>
            <a:r>
              <a:rPr sz="2805" b="1" dirty="0">
                <a:latin typeface="宋体"/>
                <a:cs typeface="宋体"/>
              </a:rPr>
              <a:t>⊕</a:t>
            </a:r>
            <a:r>
              <a:rPr sz="3206" b="1" i="1" spc="-5" dirty="0">
                <a:latin typeface="Times New Roman"/>
                <a:cs typeface="Times New Roman"/>
              </a:rPr>
              <a:t>k</a:t>
            </a:r>
            <a:r>
              <a:rPr sz="3206" b="1" i="1" dirty="0">
                <a:latin typeface="Times New Roman"/>
                <a:cs typeface="Times New Roman"/>
              </a:rPr>
              <a:t> </a:t>
            </a:r>
            <a:r>
              <a:rPr sz="3206" b="1" spc="-5" dirty="0">
                <a:latin typeface="Times New Roman"/>
                <a:cs typeface="Times New Roman"/>
              </a:rPr>
              <a:t>=</a:t>
            </a:r>
            <a:r>
              <a:rPr sz="3206" b="1" spc="-105" dirty="0">
                <a:latin typeface="Times New Roman"/>
                <a:cs typeface="Times New Roman"/>
              </a:rPr>
              <a:t> </a:t>
            </a:r>
            <a:r>
              <a:rPr sz="2805" b="1" i="1" dirty="0">
                <a:latin typeface="Times New Roman"/>
                <a:cs typeface="Times New Roman"/>
              </a:rPr>
              <a:t>k</a:t>
            </a:r>
            <a:r>
              <a:rPr sz="2855" b="1" spc="-7" baseline="-20467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Times New Roman"/>
                <a:cs typeface="Times New Roman"/>
              </a:rPr>
              <a:t>, </a:t>
            </a:r>
            <a:r>
              <a:rPr sz="2805" b="1" i="1" spc="-5" dirty="0">
                <a:latin typeface="Times New Roman"/>
                <a:cs typeface="Times New Roman"/>
              </a:rPr>
              <a:t>k</a:t>
            </a:r>
            <a:r>
              <a:rPr sz="2855" b="1" baseline="-20467" dirty="0">
                <a:latin typeface="Times New Roman"/>
                <a:cs typeface="Times New Roman"/>
              </a:rPr>
              <a:t>2</a:t>
            </a:r>
            <a:r>
              <a:rPr sz="2805" b="1" dirty="0">
                <a:latin typeface="Times New Roman"/>
                <a:cs typeface="Times New Roman"/>
              </a:rPr>
              <a:t>,	</a:t>
            </a:r>
            <a:r>
              <a:rPr sz="2805" b="1" i="1" dirty="0">
                <a:latin typeface="Times New Roman"/>
                <a:cs typeface="Times New Roman"/>
              </a:rPr>
              <a:t>k</a:t>
            </a:r>
            <a:r>
              <a:rPr sz="2855" b="1" spc="-7" baseline="-20467" dirty="0">
                <a:latin typeface="Times New Roman"/>
                <a:cs typeface="Times New Roman"/>
              </a:rPr>
              <a:t>3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… </a:t>
            </a:r>
            <a:r>
              <a:rPr sz="2805" b="1" i="1" spc="5" dirty="0">
                <a:latin typeface="Times New Roman"/>
                <a:cs typeface="Times New Roman"/>
              </a:rPr>
              <a:t>k</a:t>
            </a:r>
            <a:r>
              <a:rPr sz="2855" b="1" i="1" spc="-7" baseline="-20467" dirty="0">
                <a:latin typeface="Times New Roman"/>
                <a:cs typeface="Times New Roman"/>
              </a:rPr>
              <a:t>n</a:t>
            </a:r>
            <a:r>
              <a:rPr sz="2855" b="1" baseline="-20467" dirty="0">
                <a:latin typeface="Times New Roman"/>
                <a:cs typeface="Times New Roman"/>
              </a:rPr>
              <a:t>-2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i="1" dirty="0">
                <a:latin typeface="Times New Roman"/>
                <a:cs typeface="Times New Roman"/>
              </a:rPr>
              <a:t>k</a:t>
            </a:r>
            <a:r>
              <a:rPr sz="2855" b="1" i="1" spc="-7" baseline="-20467" dirty="0">
                <a:latin typeface="Times New Roman"/>
                <a:cs typeface="Times New Roman"/>
              </a:rPr>
              <a:t>n</a:t>
            </a:r>
            <a:r>
              <a:rPr sz="2855" b="1" spc="7" baseline="-20467" dirty="0">
                <a:latin typeface="Times New Roman"/>
                <a:cs typeface="Times New Roman"/>
              </a:rPr>
              <a:t>-</a:t>
            </a:r>
            <a:r>
              <a:rPr sz="2855" b="1" baseline="-20467" dirty="0">
                <a:latin typeface="Times New Roman"/>
                <a:cs typeface="Times New Roman"/>
              </a:rPr>
              <a:t>1 </a:t>
            </a:r>
            <a:r>
              <a:rPr sz="2805" b="1" spc="-5" dirty="0">
                <a:latin typeface="宋体"/>
                <a:cs typeface="宋体"/>
              </a:rPr>
              <a:t>（</a:t>
            </a:r>
            <a:r>
              <a:rPr sz="2805" b="1" dirty="0">
                <a:latin typeface="宋体"/>
                <a:cs typeface="宋体"/>
              </a:rPr>
              <a:t>密钥正确）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1481" y="5932427"/>
            <a:ext cx="3227968" cy="4898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b="1" i="1" spc="-5" dirty="0">
                <a:latin typeface="Times New Roman"/>
                <a:cs typeface="Times New Roman"/>
              </a:rPr>
              <a:t>m</a:t>
            </a:r>
            <a:r>
              <a:rPr sz="3206" b="1" i="1" spc="5" dirty="0">
                <a:latin typeface="Times New Roman"/>
                <a:cs typeface="Times New Roman"/>
              </a:rPr>
              <a:t> </a:t>
            </a:r>
            <a:r>
              <a:rPr sz="3206" b="1" spc="-5" dirty="0">
                <a:latin typeface="Times New Roman"/>
                <a:cs typeface="Times New Roman"/>
              </a:rPr>
              <a:t>= </a:t>
            </a:r>
            <a:r>
              <a:rPr sz="2805" b="1" i="1" spc="-5" dirty="0">
                <a:latin typeface="Times New Roman"/>
                <a:cs typeface="Times New Roman"/>
              </a:rPr>
              <a:t>m</a:t>
            </a:r>
            <a:r>
              <a:rPr sz="2855" b="1" baseline="-20467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宋体"/>
                <a:cs typeface="宋体"/>
              </a:rPr>
              <a:t>×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spc="-5" dirty="0">
                <a:latin typeface="宋体"/>
                <a:cs typeface="宋体"/>
              </a:rPr>
              <a:t>×</a:t>
            </a:r>
            <a:r>
              <a:rPr sz="2805" b="1" dirty="0">
                <a:latin typeface="Times New Roman"/>
                <a:cs typeface="Times New Roman"/>
              </a:rPr>
              <a:t>, …</a:t>
            </a:r>
            <a:r>
              <a:rPr sz="2805" b="1" spc="-10" dirty="0">
                <a:latin typeface="Times New Roman"/>
                <a:cs typeface="Times New Roman"/>
              </a:rPr>
              <a:t> </a:t>
            </a:r>
            <a:r>
              <a:rPr sz="2805" b="1" spc="-5" dirty="0">
                <a:latin typeface="宋体"/>
                <a:cs typeface="宋体"/>
              </a:rPr>
              <a:t>×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endParaRPr sz="280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1252" y="5953245"/>
            <a:ext cx="3225423" cy="448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805" b="1" spc="-10" dirty="0">
                <a:latin typeface="宋体"/>
                <a:cs typeface="宋体"/>
              </a:rPr>
              <a:t>×</a:t>
            </a:r>
            <a:r>
              <a:rPr sz="2805" b="1" spc="-706" dirty="0">
                <a:latin typeface="宋体"/>
                <a:cs typeface="宋体"/>
              </a:rPr>
              <a:t> </a:t>
            </a:r>
            <a:r>
              <a:rPr sz="2805" b="1" spc="-10" dirty="0">
                <a:latin typeface="宋体"/>
                <a:cs typeface="宋体"/>
              </a:rPr>
              <a:t>（</a:t>
            </a:r>
            <a:r>
              <a:rPr sz="2805" b="1" spc="-701" dirty="0">
                <a:latin typeface="宋体"/>
                <a:cs typeface="宋体"/>
              </a:rPr>
              <a:t> </a:t>
            </a:r>
            <a:r>
              <a:rPr sz="2405" b="1" i="1" spc="-5" dirty="0">
                <a:latin typeface="Times New Roman"/>
                <a:cs typeface="Times New Roman"/>
              </a:rPr>
              <a:t>m</a:t>
            </a:r>
            <a:r>
              <a:rPr sz="2405" b="1" baseline="-20833" dirty="0">
                <a:latin typeface="Times New Roman"/>
                <a:cs typeface="Times New Roman"/>
              </a:rPr>
              <a:t>1 </a:t>
            </a:r>
            <a:r>
              <a:rPr sz="2405" b="1" spc="-301" baseline="-20833" dirty="0">
                <a:latin typeface="Times New Roman"/>
                <a:cs typeface="Times New Roman"/>
              </a:rPr>
              <a:t> </a:t>
            </a:r>
            <a:r>
              <a:rPr sz="2405" b="1" dirty="0">
                <a:latin typeface="宋体"/>
                <a:cs typeface="宋体"/>
              </a:rPr>
              <a:t>后明文全错</a:t>
            </a:r>
            <a:r>
              <a:rPr sz="2805" b="1" spc="-10" dirty="0">
                <a:latin typeface="宋体"/>
                <a:cs typeface="宋体"/>
              </a:rPr>
              <a:t>）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59025" y="2355385"/>
            <a:ext cx="76341" cy="53439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76200" y="457199"/>
                </a:moveTo>
                <a:lnTo>
                  <a:pt x="0" y="457199"/>
                </a:lnTo>
                <a:lnTo>
                  <a:pt x="28193" y="513587"/>
                </a:lnTo>
                <a:lnTo>
                  <a:pt x="28193" y="469391"/>
                </a:lnTo>
                <a:lnTo>
                  <a:pt x="47243" y="469391"/>
                </a:lnTo>
                <a:lnTo>
                  <a:pt x="47243" y="515112"/>
                </a:lnTo>
                <a:lnTo>
                  <a:pt x="76200" y="457199"/>
                </a:lnTo>
                <a:close/>
              </a:path>
              <a:path w="76200" h="533400">
                <a:moveTo>
                  <a:pt x="47243" y="457199"/>
                </a:moveTo>
                <a:lnTo>
                  <a:pt x="47243" y="0"/>
                </a:lnTo>
                <a:lnTo>
                  <a:pt x="28193" y="0"/>
                </a:lnTo>
                <a:lnTo>
                  <a:pt x="28193" y="457199"/>
                </a:lnTo>
                <a:lnTo>
                  <a:pt x="47243" y="457199"/>
                </a:lnTo>
                <a:close/>
              </a:path>
              <a:path w="76200" h="533400">
                <a:moveTo>
                  <a:pt x="47243" y="515112"/>
                </a:moveTo>
                <a:lnTo>
                  <a:pt x="47243" y="469391"/>
                </a:lnTo>
                <a:lnTo>
                  <a:pt x="28193" y="469391"/>
                </a:lnTo>
                <a:lnTo>
                  <a:pt x="28193" y="513587"/>
                </a:lnTo>
                <a:lnTo>
                  <a:pt x="38100" y="533399"/>
                </a:lnTo>
                <a:lnTo>
                  <a:pt x="47243" y="515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8" name="object 8"/>
          <p:cNvSpPr/>
          <p:nvPr/>
        </p:nvSpPr>
        <p:spPr>
          <a:xfrm>
            <a:off x="6121094" y="2431726"/>
            <a:ext cx="76341" cy="458048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76200" y="380999"/>
                </a:moveTo>
                <a:lnTo>
                  <a:pt x="0" y="380999"/>
                </a:lnTo>
                <a:lnTo>
                  <a:pt x="28968" y="438937"/>
                </a:lnTo>
                <a:lnTo>
                  <a:pt x="28968" y="393191"/>
                </a:lnTo>
                <a:lnTo>
                  <a:pt x="48018" y="393191"/>
                </a:lnTo>
                <a:lnTo>
                  <a:pt x="48018" y="437362"/>
                </a:lnTo>
                <a:lnTo>
                  <a:pt x="76200" y="380999"/>
                </a:lnTo>
                <a:close/>
              </a:path>
              <a:path w="76200" h="457200">
                <a:moveTo>
                  <a:pt x="48018" y="380999"/>
                </a:moveTo>
                <a:lnTo>
                  <a:pt x="48018" y="0"/>
                </a:lnTo>
                <a:lnTo>
                  <a:pt x="28968" y="0"/>
                </a:lnTo>
                <a:lnTo>
                  <a:pt x="28968" y="380999"/>
                </a:lnTo>
                <a:lnTo>
                  <a:pt x="48018" y="380999"/>
                </a:lnTo>
                <a:close/>
              </a:path>
              <a:path w="76200" h="457200">
                <a:moveTo>
                  <a:pt x="48018" y="437362"/>
                </a:moveTo>
                <a:lnTo>
                  <a:pt x="48018" y="393191"/>
                </a:lnTo>
                <a:lnTo>
                  <a:pt x="28968" y="393191"/>
                </a:lnTo>
                <a:lnTo>
                  <a:pt x="28968" y="438937"/>
                </a:lnTo>
                <a:lnTo>
                  <a:pt x="38100" y="457199"/>
                </a:lnTo>
                <a:lnTo>
                  <a:pt x="48018" y="437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9" name="object 9"/>
          <p:cNvSpPr/>
          <p:nvPr/>
        </p:nvSpPr>
        <p:spPr>
          <a:xfrm>
            <a:off x="2511576" y="4111237"/>
            <a:ext cx="304729" cy="305365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303874" y="161550"/>
                </a:moveTo>
                <a:lnTo>
                  <a:pt x="298216" y="115846"/>
                </a:lnTo>
                <a:lnTo>
                  <a:pt x="282041" y="75976"/>
                </a:lnTo>
                <a:lnTo>
                  <a:pt x="256967" y="43207"/>
                </a:lnTo>
                <a:lnTo>
                  <a:pt x="224616" y="18805"/>
                </a:lnTo>
                <a:lnTo>
                  <a:pt x="186608" y="4036"/>
                </a:lnTo>
                <a:lnTo>
                  <a:pt x="151748" y="0"/>
                </a:lnTo>
                <a:lnTo>
                  <a:pt x="137101" y="695"/>
                </a:lnTo>
                <a:lnTo>
                  <a:pt x="95717" y="10633"/>
                </a:lnTo>
                <a:lnTo>
                  <a:pt x="59547" y="31030"/>
                </a:lnTo>
                <a:lnTo>
                  <a:pt x="30358" y="60193"/>
                </a:lnTo>
                <a:lnTo>
                  <a:pt x="9919" y="96431"/>
                </a:lnTo>
                <a:lnTo>
                  <a:pt x="0" y="138052"/>
                </a:lnTo>
                <a:lnTo>
                  <a:pt x="532" y="154289"/>
                </a:lnTo>
                <a:lnTo>
                  <a:pt x="9406" y="199234"/>
                </a:lnTo>
                <a:lnTo>
                  <a:pt x="27992" y="237662"/>
                </a:lnTo>
                <a:lnTo>
                  <a:pt x="54743" y="268458"/>
                </a:lnTo>
                <a:lnTo>
                  <a:pt x="88115" y="290505"/>
                </a:lnTo>
                <a:lnTo>
                  <a:pt x="126560" y="302688"/>
                </a:lnTo>
                <a:lnTo>
                  <a:pt x="140235" y="304364"/>
                </a:lnTo>
                <a:lnTo>
                  <a:pt x="156177" y="303783"/>
                </a:lnTo>
                <a:lnTo>
                  <a:pt x="200452" y="294648"/>
                </a:lnTo>
                <a:lnTo>
                  <a:pt x="238445" y="275660"/>
                </a:lnTo>
                <a:lnTo>
                  <a:pt x="268920" y="248402"/>
                </a:lnTo>
                <a:lnTo>
                  <a:pt x="290647" y="214461"/>
                </a:lnTo>
                <a:lnTo>
                  <a:pt x="302391" y="175422"/>
                </a:lnTo>
                <a:lnTo>
                  <a:pt x="303874" y="16155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0" name="object 10"/>
          <p:cNvSpPr/>
          <p:nvPr/>
        </p:nvSpPr>
        <p:spPr>
          <a:xfrm>
            <a:off x="2511576" y="4111237"/>
            <a:ext cx="304729" cy="305365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51748" y="0"/>
                </a:moveTo>
                <a:lnTo>
                  <a:pt x="109020" y="6075"/>
                </a:lnTo>
                <a:lnTo>
                  <a:pt x="70915" y="23173"/>
                </a:lnTo>
                <a:lnTo>
                  <a:pt x="39203" y="49602"/>
                </a:lnTo>
                <a:lnTo>
                  <a:pt x="15651" y="83670"/>
                </a:lnTo>
                <a:lnTo>
                  <a:pt x="2028" y="123685"/>
                </a:lnTo>
                <a:lnTo>
                  <a:pt x="0" y="138052"/>
                </a:lnTo>
                <a:lnTo>
                  <a:pt x="532" y="154289"/>
                </a:lnTo>
                <a:lnTo>
                  <a:pt x="9406" y="199234"/>
                </a:lnTo>
                <a:lnTo>
                  <a:pt x="27992" y="237662"/>
                </a:lnTo>
                <a:lnTo>
                  <a:pt x="54743" y="268458"/>
                </a:lnTo>
                <a:lnTo>
                  <a:pt x="88115" y="290505"/>
                </a:lnTo>
                <a:lnTo>
                  <a:pt x="126560" y="302688"/>
                </a:lnTo>
                <a:lnTo>
                  <a:pt x="140235" y="304364"/>
                </a:lnTo>
                <a:lnTo>
                  <a:pt x="156177" y="303783"/>
                </a:lnTo>
                <a:lnTo>
                  <a:pt x="200452" y="294648"/>
                </a:lnTo>
                <a:lnTo>
                  <a:pt x="238445" y="275660"/>
                </a:lnTo>
                <a:lnTo>
                  <a:pt x="268920" y="248402"/>
                </a:lnTo>
                <a:lnTo>
                  <a:pt x="290647" y="214461"/>
                </a:lnTo>
                <a:lnTo>
                  <a:pt x="302391" y="175422"/>
                </a:lnTo>
                <a:lnTo>
                  <a:pt x="303874" y="161550"/>
                </a:lnTo>
                <a:lnTo>
                  <a:pt x="303257" y="145745"/>
                </a:lnTo>
                <a:lnTo>
                  <a:pt x="293913" y="101845"/>
                </a:lnTo>
                <a:lnTo>
                  <a:pt x="274592" y="64202"/>
                </a:lnTo>
                <a:lnTo>
                  <a:pt x="246912" y="34081"/>
                </a:lnTo>
                <a:lnTo>
                  <a:pt x="212495" y="12749"/>
                </a:lnTo>
                <a:lnTo>
                  <a:pt x="172961" y="1472"/>
                </a:lnTo>
                <a:lnTo>
                  <a:pt x="151748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1" name="object 11"/>
          <p:cNvSpPr/>
          <p:nvPr/>
        </p:nvSpPr>
        <p:spPr>
          <a:xfrm>
            <a:off x="2510910" y="4263919"/>
            <a:ext cx="306002" cy="0"/>
          </a:xfrm>
          <a:custGeom>
            <a:avLst/>
            <a:gdLst/>
            <a:ahLst/>
            <a:cxnLst/>
            <a:rect l="l" t="t" r="r" b="b"/>
            <a:pathLst>
              <a:path w="305435">
                <a:moveTo>
                  <a:pt x="0" y="0"/>
                </a:moveTo>
                <a:lnTo>
                  <a:pt x="30481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2" name="object 12"/>
          <p:cNvSpPr/>
          <p:nvPr/>
        </p:nvSpPr>
        <p:spPr>
          <a:xfrm>
            <a:off x="2663605" y="4111237"/>
            <a:ext cx="0" cy="305365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3" name="object 13"/>
          <p:cNvSpPr/>
          <p:nvPr/>
        </p:nvSpPr>
        <p:spPr>
          <a:xfrm>
            <a:off x="6023278" y="4111237"/>
            <a:ext cx="304729" cy="305365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303863" y="161534"/>
                </a:moveTo>
                <a:lnTo>
                  <a:pt x="298204" y="115835"/>
                </a:lnTo>
                <a:lnTo>
                  <a:pt x="282027" y="75968"/>
                </a:lnTo>
                <a:lnTo>
                  <a:pt x="256951" y="43201"/>
                </a:lnTo>
                <a:lnTo>
                  <a:pt x="224597" y="18800"/>
                </a:lnTo>
                <a:lnTo>
                  <a:pt x="186585" y="4033"/>
                </a:lnTo>
                <a:lnTo>
                  <a:pt x="151736" y="0"/>
                </a:lnTo>
                <a:lnTo>
                  <a:pt x="137091" y="695"/>
                </a:lnTo>
                <a:lnTo>
                  <a:pt x="95710" y="10634"/>
                </a:lnTo>
                <a:lnTo>
                  <a:pt x="59542" y="31032"/>
                </a:lnTo>
                <a:lnTo>
                  <a:pt x="30354" y="60197"/>
                </a:lnTo>
                <a:lnTo>
                  <a:pt x="9917" y="96438"/>
                </a:lnTo>
                <a:lnTo>
                  <a:pt x="0" y="138062"/>
                </a:lnTo>
                <a:lnTo>
                  <a:pt x="532" y="154298"/>
                </a:lnTo>
                <a:lnTo>
                  <a:pt x="9408" y="199243"/>
                </a:lnTo>
                <a:lnTo>
                  <a:pt x="27996" y="237670"/>
                </a:lnTo>
                <a:lnTo>
                  <a:pt x="54749" y="268465"/>
                </a:lnTo>
                <a:lnTo>
                  <a:pt x="88122" y="290511"/>
                </a:lnTo>
                <a:lnTo>
                  <a:pt x="126567" y="302691"/>
                </a:lnTo>
                <a:lnTo>
                  <a:pt x="140242" y="304366"/>
                </a:lnTo>
                <a:lnTo>
                  <a:pt x="156182" y="303784"/>
                </a:lnTo>
                <a:lnTo>
                  <a:pt x="200453" y="294648"/>
                </a:lnTo>
                <a:lnTo>
                  <a:pt x="238442" y="275656"/>
                </a:lnTo>
                <a:lnTo>
                  <a:pt x="268916" y="248395"/>
                </a:lnTo>
                <a:lnTo>
                  <a:pt x="290640" y="214451"/>
                </a:lnTo>
                <a:lnTo>
                  <a:pt x="302381" y="175407"/>
                </a:lnTo>
                <a:lnTo>
                  <a:pt x="303863" y="161534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4" name="object 14"/>
          <p:cNvSpPr/>
          <p:nvPr/>
        </p:nvSpPr>
        <p:spPr>
          <a:xfrm>
            <a:off x="6023278" y="4111237"/>
            <a:ext cx="304729" cy="305365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51736" y="0"/>
                </a:moveTo>
                <a:lnTo>
                  <a:pt x="109012" y="6075"/>
                </a:lnTo>
                <a:lnTo>
                  <a:pt x="70910" y="23175"/>
                </a:lnTo>
                <a:lnTo>
                  <a:pt x="39199" y="49606"/>
                </a:lnTo>
                <a:lnTo>
                  <a:pt x="15648" y="83676"/>
                </a:lnTo>
                <a:lnTo>
                  <a:pt x="2027" y="123693"/>
                </a:lnTo>
                <a:lnTo>
                  <a:pt x="0" y="138062"/>
                </a:lnTo>
                <a:lnTo>
                  <a:pt x="532" y="154298"/>
                </a:lnTo>
                <a:lnTo>
                  <a:pt x="9408" y="199243"/>
                </a:lnTo>
                <a:lnTo>
                  <a:pt x="27996" y="237670"/>
                </a:lnTo>
                <a:lnTo>
                  <a:pt x="54749" y="268465"/>
                </a:lnTo>
                <a:lnTo>
                  <a:pt x="88122" y="290511"/>
                </a:lnTo>
                <a:lnTo>
                  <a:pt x="126567" y="302691"/>
                </a:lnTo>
                <a:lnTo>
                  <a:pt x="140242" y="304366"/>
                </a:lnTo>
                <a:lnTo>
                  <a:pt x="156182" y="303784"/>
                </a:lnTo>
                <a:lnTo>
                  <a:pt x="200453" y="294648"/>
                </a:lnTo>
                <a:lnTo>
                  <a:pt x="238442" y="275656"/>
                </a:lnTo>
                <a:lnTo>
                  <a:pt x="268916" y="248395"/>
                </a:lnTo>
                <a:lnTo>
                  <a:pt x="290640" y="214451"/>
                </a:lnTo>
                <a:lnTo>
                  <a:pt x="302381" y="175407"/>
                </a:lnTo>
                <a:lnTo>
                  <a:pt x="303863" y="161534"/>
                </a:lnTo>
                <a:lnTo>
                  <a:pt x="303246" y="145731"/>
                </a:lnTo>
                <a:lnTo>
                  <a:pt x="293901" y="101835"/>
                </a:lnTo>
                <a:lnTo>
                  <a:pt x="274577" y="64194"/>
                </a:lnTo>
                <a:lnTo>
                  <a:pt x="246895" y="34075"/>
                </a:lnTo>
                <a:lnTo>
                  <a:pt x="212475" y="12745"/>
                </a:lnTo>
                <a:lnTo>
                  <a:pt x="172937" y="1470"/>
                </a:lnTo>
                <a:lnTo>
                  <a:pt x="151736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5" name="object 15"/>
          <p:cNvSpPr/>
          <p:nvPr/>
        </p:nvSpPr>
        <p:spPr>
          <a:xfrm>
            <a:off x="6022614" y="4263919"/>
            <a:ext cx="305365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6" name="object 16"/>
          <p:cNvSpPr/>
          <p:nvPr/>
        </p:nvSpPr>
        <p:spPr>
          <a:xfrm>
            <a:off x="6175296" y="4111237"/>
            <a:ext cx="0" cy="305365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7" name="object 17"/>
          <p:cNvSpPr/>
          <p:nvPr/>
        </p:nvSpPr>
        <p:spPr>
          <a:xfrm>
            <a:off x="1976532" y="4225749"/>
            <a:ext cx="534390" cy="76341"/>
          </a:xfrm>
          <a:custGeom>
            <a:avLst/>
            <a:gdLst/>
            <a:ahLst/>
            <a:cxnLst/>
            <a:rect l="l" t="t" r="r" b="b"/>
            <a:pathLst>
              <a:path w="533400" h="76200">
                <a:moveTo>
                  <a:pt x="470154" y="47243"/>
                </a:moveTo>
                <a:lnTo>
                  <a:pt x="470154" y="28193"/>
                </a:lnTo>
                <a:lnTo>
                  <a:pt x="0" y="28193"/>
                </a:lnTo>
                <a:lnTo>
                  <a:pt x="0" y="47243"/>
                </a:lnTo>
                <a:lnTo>
                  <a:pt x="470154" y="47243"/>
                </a:lnTo>
                <a:close/>
              </a:path>
              <a:path w="533400" h="76200">
                <a:moveTo>
                  <a:pt x="533387" y="38100"/>
                </a:moveTo>
                <a:lnTo>
                  <a:pt x="457200" y="0"/>
                </a:lnTo>
                <a:lnTo>
                  <a:pt x="457200" y="28193"/>
                </a:lnTo>
                <a:lnTo>
                  <a:pt x="470154" y="28193"/>
                </a:lnTo>
                <a:lnTo>
                  <a:pt x="470154" y="69721"/>
                </a:lnTo>
                <a:lnTo>
                  <a:pt x="533387" y="38100"/>
                </a:lnTo>
                <a:close/>
              </a:path>
              <a:path w="533400" h="76200">
                <a:moveTo>
                  <a:pt x="470154" y="69721"/>
                </a:moveTo>
                <a:lnTo>
                  <a:pt x="470154" y="47243"/>
                </a:lnTo>
                <a:lnTo>
                  <a:pt x="457200" y="47243"/>
                </a:lnTo>
                <a:lnTo>
                  <a:pt x="457200" y="76200"/>
                </a:lnTo>
                <a:lnTo>
                  <a:pt x="470154" y="69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8" name="object 18"/>
          <p:cNvSpPr/>
          <p:nvPr/>
        </p:nvSpPr>
        <p:spPr>
          <a:xfrm>
            <a:off x="2816288" y="4225749"/>
            <a:ext cx="687072" cy="76341"/>
          </a:xfrm>
          <a:custGeom>
            <a:avLst/>
            <a:gdLst/>
            <a:ahLst/>
            <a:cxnLst/>
            <a:rect l="l" t="t" r="r" b="b"/>
            <a:pathLst>
              <a:path w="685800" h="76200">
                <a:moveTo>
                  <a:pt x="622553" y="47243"/>
                </a:moveTo>
                <a:lnTo>
                  <a:pt x="622553" y="28193"/>
                </a:lnTo>
                <a:lnTo>
                  <a:pt x="0" y="28193"/>
                </a:lnTo>
                <a:lnTo>
                  <a:pt x="0" y="47243"/>
                </a:lnTo>
                <a:lnTo>
                  <a:pt x="622553" y="47243"/>
                </a:lnTo>
                <a:close/>
              </a:path>
              <a:path w="685800" h="76200">
                <a:moveTo>
                  <a:pt x="685800" y="38100"/>
                </a:moveTo>
                <a:lnTo>
                  <a:pt x="609600" y="0"/>
                </a:lnTo>
                <a:lnTo>
                  <a:pt x="609600" y="28193"/>
                </a:lnTo>
                <a:lnTo>
                  <a:pt x="622553" y="28193"/>
                </a:lnTo>
                <a:lnTo>
                  <a:pt x="622553" y="69723"/>
                </a:lnTo>
                <a:lnTo>
                  <a:pt x="685800" y="38100"/>
                </a:lnTo>
                <a:close/>
              </a:path>
              <a:path w="685800" h="76200">
                <a:moveTo>
                  <a:pt x="622553" y="69723"/>
                </a:moveTo>
                <a:lnTo>
                  <a:pt x="622553" y="47243"/>
                </a:lnTo>
                <a:lnTo>
                  <a:pt x="609600" y="47243"/>
                </a:lnTo>
                <a:lnTo>
                  <a:pt x="609600" y="76200"/>
                </a:lnTo>
                <a:lnTo>
                  <a:pt x="6225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19" name="object 19"/>
          <p:cNvSpPr/>
          <p:nvPr/>
        </p:nvSpPr>
        <p:spPr>
          <a:xfrm>
            <a:off x="5259211" y="4225749"/>
            <a:ext cx="763414" cy="76341"/>
          </a:xfrm>
          <a:custGeom>
            <a:avLst/>
            <a:gdLst/>
            <a:ahLst/>
            <a:cxnLst/>
            <a:rect l="l" t="t" r="r" b="b"/>
            <a:pathLst>
              <a:path w="762000" h="76200">
                <a:moveTo>
                  <a:pt x="698754" y="47243"/>
                </a:moveTo>
                <a:lnTo>
                  <a:pt x="698754" y="28193"/>
                </a:lnTo>
                <a:lnTo>
                  <a:pt x="0" y="28193"/>
                </a:lnTo>
                <a:lnTo>
                  <a:pt x="0" y="47243"/>
                </a:lnTo>
                <a:lnTo>
                  <a:pt x="698754" y="47243"/>
                </a:lnTo>
                <a:close/>
              </a:path>
              <a:path w="762000" h="76200">
                <a:moveTo>
                  <a:pt x="761987" y="38100"/>
                </a:moveTo>
                <a:lnTo>
                  <a:pt x="685787" y="0"/>
                </a:lnTo>
                <a:lnTo>
                  <a:pt x="685787" y="28193"/>
                </a:lnTo>
                <a:lnTo>
                  <a:pt x="698754" y="28193"/>
                </a:lnTo>
                <a:lnTo>
                  <a:pt x="698754" y="69716"/>
                </a:lnTo>
                <a:lnTo>
                  <a:pt x="761987" y="38100"/>
                </a:lnTo>
                <a:close/>
              </a:path>
              <a:path w="762000" h="76200">
                <a:moveTo>
                  <a:pt x="698754" y="69716"/>
                </a:moveTo>
                <a:lnTo>
                  <a:pt x="698754" y="47243"/>
                </a:lnTo>
                <a:lnTo>
                  <a:pt x="685787" y="47243"/>
                </a:lnTo>
                <a:lnTo>
                  <a:pt x="685787" y="76200"/>
                </a:lnTo>
                <a:lnTo>
                  <a:pt x="698754" y="69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0" name="object 20"/>
          <p:cNvSpPr/>
          <p:nvPr/>
        </p:nvSpPr>
        <p:spPr>
          <a:xfrm>
            <a:off x="3579702" y="4263919"/>
            <a:ext cx="1526827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952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1" name="object 21"/>
          <p:cNvSpPr/>
          <p:nvPr/>
        </p:nvSpPr>
        <p:spPr>
          <a:xfrm>
            <a:off x="2625434" y="3729529"/>
            <a:ext cx="76341" cy="381707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76200" y="304800"/>
                </a:moveTo>
                <a:lnTo>
                  <a:pt x="0" y="304800"/>
                </a:lnTo>
                <a:lnTo>
                  <a:pt x="28193" y="361187"/>
                </a:lnTo>
                <a:lnTo>
                  <a:pt x="28193" y="316991"/>
                </a:lnTo>
                <a:lnTo>
                  <a:pt x="47243" y="316991"/>
                </a:lnTo>
                <a:lnTo>
                  <a:pt x="47243" y="362712"/>
                </a:lnTo>
                <a:lnTo>
                  <a:pt x="76200" y="304800"/>
                </a:lnTo>
                <a:close/>
              </a:path>
              <a:path w="76200" h="381000">
                <a:moveTo>
                  <a:pt x="47243" y="304800"/>
                </a:moveTo>
                <a:lnTo>
                  <a:pt x="47243" y="0"/>
                </a:lnTo>
                <a:lnTo>
                  <a:pt x="28193" y="0"/>
                </a:lnTo>
                <a:lnTo>
                  <a:pt x="28193" y="304800"/>
                </a:lnTo>
                <a:lnTo>
                  <a:pt x="47243" y="304800"/>
                </a:lnTo>
                <a:close/>
              </a:path>
              <a:path w="76200" h="381000">
                <a:moveTo>
                  <a:pt x="47243" y="362712"/>
                </a:moveTo>
                <a:lnTo>
                  <a:pt x="47243" y="316991"/>
                </a:lnTo>
                <a:lnTo>
                  <a:pt x="28193" y="316991"/>
                </a:lnTo>
                <a:lnTo>
                  <a:pt x="28193" y="361187"/>
                </a:lnTo>
                <a:lnTo>
                  <a:pt x="38100" y="381000"/>
                </a:lnTo>
                <a:lnTo>
                  <a:pt x="47243" y="36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2" name="object 22"/>
          <p:cNvSpPr/>
          <p:nvPr/>
        </p:nvSpPr>
        <p:spPr>
          <a:xfrm>
            <a:off x="6137126" y="3729529"/>
            <a:ext cx="76341" cy="381707"/>
          </a:xfrm>
          <a:custGeom>
            <a:avLst/>
            <a:gdLst/>
            <a:ahLst/>
            <a:cxnLst/>
            <a:rect l="l" t="t" r="r" b="b"/>
            <a:pathLst>
              <a:path w="76200" h="381000">
                <a:moveTo>
                  <a:pt x="76200" y="304800"/>
                </a:moveTo>
                <a:lnTo>
                  <a:pt x="0" y="304800"/>
                </a:lnTo>
                <a:lnTo>
                  <a:pt x="28194" y="361188"/>
                </a:lnTo>
                <a:lnTo>
                  <a:pt x="28194" y="316991"/>
                </a:lnTo>
                <a:lnTo>
                  <a:pt x="47244" y="316991"/>
                </a:lnTo>
                <a:lnTo>
                  <a:pt x="47244" y="362711"/>
                </a:lnTo>
                <a:lnTo>
                  <a:pt x="76200" y="304800"/>
                </a:lnTo>
                <a:close/>
              </a:path>
              <a:path w="76200" h="381000">
                <a:moveTo>
                  <a:pt x="47244" y="304800"/>
                </a:moveTo>
                <a:lnTo>
                  <a:pt x="47244" y="0"/>
                </a:lnTo>
                <a:lnTo>
                  <a:pt x="28194" y="0"/>
                </a:lnTo>
                <a:lnTo>
                  <a:pt x="28194" y="304800"/>
                </a:lnTo>
                <a:lnTo>
                  <a:pt x="47244" y="304800"/>
                </a:lnTo>
                <a:close/>
              </a:path>
              <a:path w="76200" h="381000">
                <a:moveTo>
                  <a:pt x="47244" y="362711"/>
                </a:moveTo>
                <a:lnTo>
                  <a:pt x="47244" y="316991"/>
                </a:lnTo>
                <a:lnTo>
                  <a:pt x="28194" y="316991"/>
                </a:lnTo>
                <a:lnTo>
                  <a:pt x="28194" y="361188"/>
                </a:lnTo>
                <a:lnTo>
                  <a:pt x="38100" y="381000"/>
                </a:lnTo>
                <a:lnTo>
                  <a:pt x="47244" y="3627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3" name="object 23"/>
          <p:cNvSpPr/>
          <p:nvPr/>
        </p:nvSpPr>
        <p:spPr>
          <a:xfrm>
            <a:off x="6327979" y="4225749"/>
            <a:ext cx="839755" cy="76341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74953" y="47243"/>
                </a:moveTo>
                <a:lnTo>
                  <a:pt x="774953" y="28193"/>
                </a:lnTo>
                <a:lnTo>
                  <a:pt x="0" y="28193"/>
                </a:lnTo>
                <a:lnTo>
                  <a:pt x="0" y="47243"/>
                </a:lnTo>
                <a:lnTo>
                  <a:pt x="774953" y="47243"/>
                </a:lnTo>
                <a:close/>
              </a:path>
              <a:path w="838200" h="76200">
                <a:moveTo>
                  <a:pt x="838200" y="38100"/>
                </a:moveTo>
                <a:lnTo>
                  <a:pt x="762000" y="0"/>
                </a:lnTo>
                <a:lnTo>
                  <a:pt x="762000" y="28193"/>
                </a:lnTo>
                <a:lnTo>
                  <a:pt x="774953" y="28193"/>
                </a:lnTo>
                <a:lnTo>
                  <a:pt x="774953" y="69723"/>
                </a:lnTo>
                <a:lnTo>
                  <a:pt x="838200" y="38100"/>
                </a:lnTo>
                <a:close/>
              </a:path>
              <a:path w="838200" h="76200">
                <a:moveTo>
                  <a:pt x="774953" y="69723"/>
                </a:moveTo>
                <a:lnTo>
                  <a:pt x="774953" y="47243"/>
                </a:lnTo>
                <a:lnTo>
                  <a:pt x="762000" y="47243"/>
                </a:lnTo>
                <a:lnTo>
                  <a:pt x="762000" y="76200"/>
                </a:lnTo>
                <a:lnTo>
                  <a:pt x="7749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4" name="object 24"/>
          <p:cNvSpPr txBox="1"/>
          <p:nvPr/>
        </p:nvSpPr>
        <p:spPr>
          <a:xfrm>
            <a:off x="250816" y="1669916"/>
            <a:ext cx="7464914" cy="100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3206" b="1" spc="-5" dirty="0">
                <a:latin typeface="宋体"/>
                <a:cs typeface="宋体"/>
              </a:rPr>
              <a:t>①同步序列密码</a:t>
            </a:r>
            <a:endParaRPr sz="3206" dirty="0">
              <a:latin typeface="宋体"/>
              <a:cs typeface="宋体"/>
            </a:endParaRPr>
          </a:p>
          <a:p>
            <a:pPr marL="1311858">
              <a:spcBef>
                <a:spcPts val="1072"/>
              </a:spcBef>
              <a:tabLst>
                <a:tab pos="2537828" algn="l"/>
                <a:tab pos="4846621" algn="l"/>
                <a:tab pos="6072591" algn="l"/>
              </a:tabLst>
            </a:pPr>
            <a:r>
              <a:rPr sz="2405" b="1" dirty="0">
                <a:solidFill>
                  <a:srgbClr val="FF0000"/>
                </a:solidFill>
                <a:latin typeface="宋体"/>
                <a:cs typeface="宋体"/>
              </a:rPr>
              <a:t>发送</a:t>
            </a:r>
            <a:r>
              <a:rPr sz="2405" b="1" spc="-10" dirty="0">
                <a:solidFill>
                  <a:srgbClr val="FF0000"/>
                </a:solidFill>
                <a:latin typeface="宋体"/>
                <a:cs typeface="宋体"/>
              </a:rPr>
              <a:t>端</a:t>
            </a:r>
            <a:r>
              <a:rPr sz="2405" b="1" dirty="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sz="2405" b="1" dirty="0">
                <a:latin typeface="宋体"/>
                <a:cs typeface="宋体"/>
              </a:rPr>
              <a:t>种子密</a:t>
            </a:r>
            <a:r>
              <a:rPr sz="2405" b="1" spc="-10" dirty="0">
                <a:latin typeface="宋体"/>
                <a:cs typeface="宋体"/>
              </a:rPr>
              <a:t>钥</a:t>
            </a:r>
            <a:r>
              <a:rPr sz="2405" b="1" i="1" dirty="0">
                <a:latin typeface="Times New Roman"/>
                <a:cs typeface="Times New Roman"/>
              </a:rPr>
              <a:t>k	</a:t>
            </a:r>
            <a:r>
              <a:rPr sz="2405" b="1" dirty="0">
                <a:solidFill>
                  <a:srgbClr val="FF0000"/>
                </a:solidFill>
                <a:latin typeface="宋体"/>
                <a:cs typeface="宋体"/>
              </a:rPr>
              <a:t>接收</a:t>
            </a:r>
            <a:r>
              <a:rPr sz="2405" b="1" spc="-10" dirty="0">
                <a:solidFill>
                  <a:srgbClr val="FF0000"/>
                </a:solidFill>
                <a:latin typeface="宋体"/>
                <a:cs typeface="宋体"/>
              </a:rPr>
              <a:t>端</a:t>
            </a:r>
            <a:r>
              <a:rPr sz="2405" b="1" dirty="0">
                <a:solidFill>
                  <a:srgbClr val="FF0000"/>
                </a:solidFill>
                <a:latin typeface="宋体"/>
                <a:cs typeface="宋体"/>
              </a:rPr>
              <a:t>	</a:t>
            </a:r>
            <a:r>
              <a:rPr sz="2405" b="1" dirty="0">
                <a:latin typeface="宋体"/>
                <a:cs typeface="宋体"/>
              </a:rPr>
              <a:t>种子密</a:t>
            </a:r>
            <a:r>
              <a:rPr sz="2405" b="1" spc="-10" dirty="0">
                <a:latin typeface="宋体"/>
                <a:cs typeface="宋体"/>
              </a:rPr>
              <a:t>钥</a:t>
            </a:r>
            <a:r>
              <a:rPr sz="2405" b="1" i="1" dirty="0">
                <a:latin typeface="Times New Roman"/>
                <a:cs typeface="Times New Roman"/>
              </a:rPr>
              <a:t>k</a:t>
            </a:r>
            <a:endParaRPr sz="2405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52874" y="2889775"/>
            <a:ext cx="1374145" cy="679650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517" marR="105610"/>
            <a:r>
              <a:rPr sz="2204" b="1" dirty="0">
                <a:latin typeface="宋体"/>
                <a:cs typeface="宋体"/>
              </a:rPr>
              <a:t>密钥序列 产生算法</a:t>
            </a:r>
            <a:endParaRPr sz="2204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88224" y="2889775"/>
            <a:ext cx="1374145" cy="679650"/>
          </a:xfrm>
          <a:prstGeom prst="rect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517" marR="105610"/>
            <a:r>
              <a:rPr sz="2204" b="1" dirty="0">
                <a:latin typeface="宋体"/>
                <a:cs typeface="宋体"/>
              </a:rPr>
              <a:t>密钥序列 产生算法</a:t>
            </a:r>
            <a:endParaRPr sz="2204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6846" y="4039830"/>
            <a:ext cx="1161661" cy="370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405" b="1" i="1" spc="-5" dirty="0">
                <a:latin typeface="Times New Roman"/>
                <a:cs typeface="Times New Roman"/>
              </a:rPr>
              <a:t>m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i="1" dirty="0">
                <a:latin typeface="Times New Roman"/>
                <a:cs typeface="Times New Roman"/>
              </a:rPr>
              <a:t>m</a:t>
            </a:r>
            <a:r>
              <a:rPr sz="2405" b="1" spc="-7" baseline="-20833" dirty="0">
                <a:latin typeface="Times New Roman"/>
                <a:cs typeface="Times New Roman"/>
              </a:rPr>
              <a:t>2</a:t>
            </a:r>
            <a:r>
              <a:rPr sz="2405" b="1" dirty="0">
                <a:latin typeface="Times New Roman"/>
                <a:cs typeface="Times New Roman"/>
              </a:rPr>
              <a:t>,…</a:t>
            </a:r>
            <a:endParaRPr sz="240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23731" y="4039830"/>
            <a:ext cx="1161661" cy="370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405" b="1" i="1" spc="-5" dirty="0">
                <a:latin typeface="Times New Roman"/>
                <a:cs typeface="Times New Roman"/>
              </a:rPr>
              <a:t>m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i="1" dirty="0">
                <a:latin typeface="Times New Roman"/>
                <a:cs typeface="Times New Roman"/>
              </a:rPr>
              <a:t>m</a:t>
            </a:r>
            <a:r>
              <a:rPr sz="2405" b="1" spc="-7" baseline="-20833" dirty="0">
                <a:latin typeface="Times New Roman"/>
                <a:cs typeface="Times New Roman"/>
              </a:rPr>
              <a:t>2</a:t>
            </a:r>
            <a:r>
              <a:rPr sz="2405" b="1" dirty="0">
                <a:latin typeface="Times New Roman"/>
                <a:cs typeface="Times New Roman"/>
              </a:rPr>
              <a:t>,…</a:t>
            </a:r>
            <a:endParaRPr sz="240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41052" y="3887148"/>
            <a:ext cx="957448" cy="370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405" b="1" i="1" spc="-5" dirty="0">
                <a:latin typeface="Times New Roman"/>
                <a:cs typeface="Times New Roman"/>
              </a:rPr>
              <a:t>c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dirty="0">
                <a:latin typeface="Times New Roman"/>
                <a:cs typeface="Times New Roman"/>
              </a:rPr>
              <a:t>,</a:t>
            </a:r>
            <a:r>
              <a:rPr sz="2405" b="1" i="1" spc="-5" dirty="0">
                <a:latin typeface="Times New Roman"/>
                <a:cs typeface="Times New Roman"/>
              </a:rPr>
              <a:t>c</a:t>
            </a:r>
            <a:r>
              <a:rPr sz="2405" b="1" baseline="-20833" dirty="0">
                <a:latin typeface="Times New Roman"/>
                <a:cs typeface="Times New Roman"/>
              </a:rPr>
              <a:t>2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dirty="0">
                <a:latin typeface="Times New Roman"/>
                <a:cs typeface="Times New Roman"/>
              </a:rPr>
              <a:t>…</a:t>
            </a:r>
            <a:endParaRPr sz="240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19590" y="3810806"/>
            <a:ext cx="993074" cy="370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405" b="1" i="1" dirty="0">
                <a:latin typeface="Times New Roman"/>
                <a:cs typeface="Times New Roman"/>
              </a:rPr>
              <a:t>k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dirty="0">
                <a:latin typeface="Times New Roman"/>
                <a:cs typeface="Times New Roman"/>
              </a:rPr>
              <a:t>,</a:t>
            </a:r>
            <a:r>
              <a:rPr sz="2405" b="1" i="1" dirty="0">
                <a:latin typeface="Times New Roman"/>
                <a:cs typeface="Times New Roman"/>
              </a:rPr>
              <a:t>k</a:t>
            </a:r>
            <a:r>
              <a:rPr sz="2405" b="1" baseline="-20833" dirty="0">
                <a:latin typeface="Times New Roman"/>
                <a:cs typeface="Times New Roman"/>
              </a:rPr>
              <a:t>2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dirty="0">
                <a:latin typeface="Times New Roman"/>
                <a:cs typeface="Times New Roman"/>
              </a:rPr>
              <a:t>…</a:t>
            </a:r>
            <a:endParaRPr sz="2405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31293" y="3810806"/>
            <a:ext cx="993074" cy="370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405" b="1" i="1" dirty="0">
                <a:latin typeface="Times New Roman"/>
                <a:cs typeface="Times New Roman"/>
              </a:rPr>
              <a:t>k</a:t>
            </a:r>
            <a:r>
              <a:rPr sz="2405" b="1" baseline="-20833" dirty="0">
                <a:latin typeface="Times New Roman"/>
                <a:cs typeface="Times New Roman"/>
              </a:rPr>
              <a:t>1</a:t>
            </a:r>
            <a:r>
              <a:rPr sz="2405" b="1" dirty="0">
                <a:latin typeface="Times New Roman"/>
                <a:cs typeface="Times New Roman"/>
              </a:rPr>
              <a:t>,</a:t>
            </a:r>
            <a:r>
              <a:rPr sz="2405" b="1" i="1" dirty="0">
                <a:latin typeface="Times New Roman"/>
                <a:cs typeface="Times New Roman"/>
              </a:rPr>
              <a:t>k</a:t>
            </a:r>
            <a:r>
              <a:rPr sz="2405" b="1" baseline="-20833" dirty="0">
                <a:latin typeface="Times New Roman"/>
                <a:cs typeface="Times New Roman"/>
              </a:rPr>
              <a:t>2</a:t>
            </a:r>
            <a:r>
              <a:rPr sz="2405" b="1" spc="-10" dirty="0">
                <a:latin typeface="Times New Roman"/>
                <a:cs typeface="Times New Roman"/>
              </a:rPr>
              <a:t>,</a:t>
            </a:r>
            <a:r>
              <a:rPr sz="2405" b="1" dirty="0">
                <a:latin typeface="Times New Roman"/>
                <a:cs typeface="Times New Roman"/>
              </a:rPr>
              <a:t>…</a:t>
            </a:r>
            <a:endParaRPr sz="2405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06550" y="4366109"/>
            <a:ext cx="1629888" cy="432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805" b="1" i="1" spc="-5" dirty="0">
                <a:latin typeface="Times New Roman"/>
                <a:cs typeface="Times New Roman"/>
              </a:rPr>
              <a:t>C</a:t>
            </a:r>
            <a:r>
              <a:rPr sz="2855" b="1" baseline="-20467" dirty="0">
                <a:latin typeface="Times New Roman"/>
                <a:cs typeface="Times New Roman"/>
              </a:rPr>
              <a:t>i</a:t>
            </a:r>
            <a:r>
              <a:rPr sz="2855" b="1" spc="-7" baseline="-20467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=</a:t>
            </a:r>
            <a:r>
              <a:rPr sz="2805" b="1" spc="-10" dirty="0">
                <a:latin typeface="Times New Roman"/>
                <a:cs typeface="Times New Roman"/>
              </a:rPr>
              <a:t> </a:t>
            </a:r>
            <a:r>
              <a:rPr sz="2805" b="1" i="1" spc="-5" dirty="0">
                <a:latin typeface="Times New Roman"/>
                <a:cs typeface="Times New Roman"/>
              </a:rPr>
              <a:t>m</a:t>
            </a:r>
            <a:r>
              <a:rPr sz="2855" b="1" spc="-7" baseline="-20467" dirty="0">
                <a:latin typeface="Times New Roman"/>
                <a:cs typeface="Times New Roman"/>
              </a:rPr>
              <a:t>i</a:t>
            </a:r>
            <a:r>
              <a:rPr sz="2805" b="1" spc="-5" dirty="0">
                <a:latin typeface="宋体"/>
                <a:cs typeface="宋体"/>
              </a:rPr>
              <a:t>⊕</a:t>
            </a:r>
            <a:r>
              <a:rPr sz="2805" b="1" i="1" dirty="0">
                <a:latin typeface="Times New Roman"/>
                <a:cs typeface="Times New Roman"/>
              </a:rPr>
              <a:t>k</a:t>
            </a:r>
            <a:r>
              <a:rPr sz="2855" b="1" baseline="-20467" dirty="0">
                <a:latin typeface="Times New Roman"/>
                <a:cs typeface="Times New Roman"/>
              </a:rPr>
              <a:t>i</a:t>
            </a:r>
            <a:endParaRPr sz="2855" baseline="-20467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58959" y="5880830"/>
            <a:ext cx="4198776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9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52863">
              <a:lnSpc>
                <a:spcPts val="4574"/>
              </a:lnSpc>
            </a:pPr>
            <a:r>
              <a:rPr b="0" dirty="0">
                <a:latin typeface="黑体"/>
                <a:cs typeface="黑体"/>
              </a:rPr>
              <a:t>一、</a:t>
            </a:r>
            <a:r>
              <a:rPr spc="-5" dirty="0"/>
              <a:t>序列密码的基本概念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517"/>
            <a:fld id="{81D60167-4931-47E6-BA6A-407CBD079E47}" type="slidenum">
              <a:rPr spc="-5" dirty="0"/>
              <a:pPr marL="114517"/>
              <a:t>8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2207818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A5</a:t>
            </a:r>
            <a:r>
              <a:rPr lang="zh-CN" altLang="en-US" dirty="0" smtClean="0"/>
              <a:t>算法的创建者</a:t>
            </a:r>
            <a:endParaRPr lang="zh-CN" altLang="en-US" dirty="0"/>
          </a:p>
        </p:txBody>
      </p:sp>
      <p:pic>
        <p:nvPicPr>
          <p:cNvPr id="7" name="内容占位符 6" descr="Ross Anderson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2133600"/>
            <a:ext cx="2259788" cy="2522554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80</a:t>
            </a:fld>
            <a:endParaRPr lang="en-US" altLang="zh-CN" dirty="0"/>
          </a:p>
        </p:txBody>
      </p:sp>
      <p:pic>
        <p:nvPicPr>
          <p:cNvPr id="8" name="图片 7" descr="Bruce Schnei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1905000"/>
            <a:ext cx="2362200" cy="30551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71600" y="4953000"/>
            <a:ext cx="1349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ahoma" pitchFamily="34" charset="0"/>
                <a:ea typeface="黑体" pitchFamily="2" charset="-122"/>
              </a:rPr>
              <a:t>Ross Anderson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57800" y="5181600"/>
            <a:ext cx="1365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ahoma" pitchFamily="34" charset="0"/>
                <a:ea typeface="黑体" pitchFamily="2" charset="-122"/>
              </a:rPr>
              <a:t>Bruce </a:t>
            </a:r>
            <a:r>
              <a:rPr lang="en-US" altLang="zh-CN" dirty="0" err="1" smtClean="0">
                <a:solidFill>
                  <a:srgbClr val="FF0000"/>
                </a:solidFill>
                <a:latin typeface="Tahoma" pitchFamily="34" charset="0"/>
                <a:ea typeface="黑体" pitchFamily="2" charset="-122"/>
              </a:rPr>
              <a:t>Schneier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9600" y="5410200"/>
            <a:ext cx="26578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http://www.cl.cam.ac.uk/~rja14/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53000" y="5638800"/>
            <a:ext cx="2165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http://www.schneier.com/</a:t>
            </a:r>
            <a:endParaRPr lang="zh-CN" altLang="en-US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其他序列密码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最优软件加密算法（</a:t>
            </a:r>
            <a:r>
              <a:rPr lang="en-US" altLang="zh-CN" dirty="0" smtClean="0"/>
              <a:t>SEAL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Software Encryption Algorithm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1993</a:t>
            </a:r>
            <a:r>
              <a:rPr lang="zh-CN" altLang="en-US" dirty="0" smtClean="0"/>
              <a:t>年由</a:t>
            </a:r>
            <a:r>
              <a:rPr lang="en-US" altLang="zh-CN" dirty="0" smtClean="0"/>
              <a:t>IBM</a:t>
            </a:r>
            <a:r>
              <a:rPr lang="zh-CN" altLang="en-US" dirty="0" smtClean="0"/>
              <a:t>公司的</a:t>
            </a:r>
            <a:r>
              <a:rPr lang="en-US" altLang="zh-CN" dirty="0" err="1" smtClean="0"/>
              <a:t>Rogaw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Coppersmith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r>
              <a:rPr lang="en-US" altLang="zh-CN" dirty="0" smtClean="0"/>
              <a:t>SNOW</a:t>
            </a:r>
          </a:p>
          <a:p>
            <a:pPr lvl="1"/>
            <a:r>
              <a:rPr lang="en-US" altLang="zh-CN" dirty="0" smtClean="0"/>
              <a:t>2000</a:t>
            </a:r>
            <a:r>
              <a:rPr lang="zh-CN" altLang="en-US" dirty="0" smtClean="0"/>
              <a:t>年由</a:t>
            </a:r>
            <a:r>
              <a:rPr lang="en-US" altLang="zh-CN" dirty="0" err="1" smtClean="0"/>
              <a:t>Partik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Ekdahl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Thomas Johansson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r>
              <a:rPr lang="en-US" altLang="zh-CN" dirty="0" smtClean="0"/>
              <a:t>PKZIP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广泛用于计算机文档数据压缩程序</a:t>
            </a:r>
            <a:endParaRPr lang="en-US" altLang="zh-CN" dirty="0" smtClean="0"/>
          </a:p>
          <a:p>
            <a:r>
              <a:rPr lang="en-US" altLang="zh-CN" dirty="0" smtClean="0"/>
              <a:t>WAKE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字自动密钥加密算法，由</a:t>
            </a:r>
            <a:r>
              <a:rPr lang="en-US" altLang="zh-CN" dirty="0" smtClean="0"/>
              <a:t>David Wheeler</a:t>
            </a:r>
            <a:r>
              <a:rPr lang="zh-CN" altLang="en-US" dirty="0" smtClean="0"/>
              <a:t>设计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81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其他序列密码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HC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en-US" altLang="zh-CN" dirty="0" err="1" smtClean="0"/>
              <a:t>Hongjun</a:t>
            </a:r>
            <a:r>
              <a:rPr lang="en-US" altLang="zh-CN" dirty="0" smtClean="0"/>
              <a:t> Wu</a:t>
            </a:r>
            <a:r>
              <a:rPr lang="zh-CN" altLang="en-US" dirty="0" smtClean="0"/>
              <a:t>（新加坡）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Rabbit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Salsa20</a:t>
            </a: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Sosemanuk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Grain v1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MICKEY 2.0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Trivium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27964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序列密码相对于分组密码的优点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83</a:t>
            </a:fld>
            <a:endParaRPr lang="en-US" altLang="zh-CN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04800" y="1967706"/>
            <a:ext cx="8229600" cy="4495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/>
              <a:t>在硬件实施上，序列密码的速度一般要比分组密码快，而且不需要有很复杂的硬件电路。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/>
              <a:t>在某些情况下（例如某些电信上的应用），当缓冲不足或必须对收到字符进行逐一处理时，序列密码就显得更加必要和恰当。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/>
              <a:t>序列密码有较理想的数学分析。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/>
              <a:t>序列密码能较好地隐藏明文的统计特性。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序列密码算法的基本概念</a:t>
            </a:r>
            <a:endParaRPr lang="en-US" altLang="zh-CN" dirty="0" smtClean="0"/>
          </a:p>
          <a:p>
            <a:r>
              <a:rPr lang="zh-CN" altLang="en-US" dirty="0" smtClean="0"/>
              <a:t>密</a:t>
            </a:r>
            <a:r>
              <a:rPr lang="zh-CN" altLang="en-US" smtClean="0"/>
              <a:t>钥流生成器</a:t>
            </a:r>
            <a:r>
              <a:rPr lang="zh-CN" altLang="en-US" dirty="0" smtClean="0"/>
              <a:t>的基本设计方法</a:t>
            </a:r>
            <a:endParaRPr lang="en-US" altLang="zh-CN" dirty="0" smtClean="0"/>
          </a:p>
          <a:p>
            <a:r>
              <a:rPr lang="en-US" altLang="zh-CN" dirty="0" smtClean="0"/>
              <a:t>LFSR</a:t>
            </a:r>
            <a:r>
              <a:rPr lang="zh-CN" altLang="en-US" dirty="0" smtClean="0"/>
              <a:t>的基本结构和性质</a:t>
            </a:r>
            <a:endParaRPr lang="en-US" altLang="zh-CN" dirty="0" smtClean="0"/>
          </a:p>
          <a:p>
            <a:r>
              <a:rPr lang="zh-CN" altLang="en-US" dirty="0" smtClean="0"/>
              <a:t>非线性组合部分</a:t>
            </a:r>
            <a:endParaRPr lang="en-US" altLang="zh-CN" dirty="0" smtClean="0"/>
          </a:p>
          <a:p>
            <a:r>
              <a:rPr lang="zh-CN" altLang="en-US" dirty="0" smtClean="0"/>
              <a:t>常见序列密码算法介绍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RC4—</a:t>
            </a:r>
            <a:r>
              <a:rPr lang="zh-CN" altLang="en-US" dirty="0" smtClean="0"/>
              <a:t>基于非线性数组变换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A5—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LFSR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29AC0-0283-427B-A2C9-3AFD2CA43693}" type="datetime1">
              <a:rPr lang="zh-CN" altLang="en-US" smtClean="0"/>
              <a:pPr/>
              <a:t>2019/12/2/Monday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计算机科学与技术学院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EB55C-C677-4EB3-8CB1-5A0CE917D7BA}" type="slidenum">
              <a:rPr lang="en-US" altLang="zh-CN" smtClean="0"/>
              <a:pPr/>
              <a:t>84</a:t>
            </a:fld>
            <a:endParaRPr lang="en-US" altLang="zh-C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381000" y="1292891"/>
            <a:ext cx="8244868" cy="341790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5136"/>
            <a:r>
              <a:rPr spc="-5" dirty="0"/>
              <a:t>①同步序列密码</a:t>
            </a:r>
          </a:p>
          <a:p>
            <a:pPr marL="528688" marR="362638" indent="-343552">
              <a:lnSpc>
                <a:spcPts val="3026"/>
              </a:lnSpc>
              <a:spcBef>
                <a:spcPts val="696"/>
              </a:spcBef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dirty="0" err="1"/>
              <a:t>对失步的敏感性，使我们能够容易检测插入、</a:t>
            </a:r>
            <a:r>
              <a:rPr sz="2805" dirty="0" err="1" smtClean="0"/>
              <a:t>删除</a:t>
            </a:r>
            <a:r>
              <a:rPr sz="2805" dirty="0" err="1"/>
              <a:t>、重播等主动攻击</a:t>
            </a:r>
            <a:r>
              <a:rPr sz="2805" dirty="0"/>
              <a:t>。</a:t>
            </a:r>
            <a:endParaRPr sz="2805" dirty="0">
              <a:latin typeface="Times New Roman"/>
              <a:cs typeface="Times New Roman"/>
            </a:endParaRPr>
          </a:p>
          <a:p>
            <a:pPr marL="527415" marR="5090" indent="-342915">
              <a:lnSpc>
                <a:spcPct val="89900"/>
              </a:lnSpc>
              <a:spcBef>
                <a:spcPts val="371"/>
              </a:spcBef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dirty="0">
                <a:solidFill>
                  <a:srgbClr val="3333CC"/>
                </a:solidFill>
              </a:rPr>
              <a:t>另一个优点是没有错误传播，</a:t>
            </a:r>
            <a:r>
              <a:rPr sz="2805" dirty="0" smtClean="0">
                <a:solidFill>
                  <a:srgbClr val="3333CC"/>
                </a:solidFill>
              </a:rPr>
              <a:t>当通信中某些密文字符产生了错误</a:t>
            </a:r>
            <a:r>
              <a:rPr sz="2805" spc="-10" dirty="0">
                <a:solidFill>
                  <a:srgbClr val="3333CC"/>
                </a:solidFill>
              </a:rPr>
              <a:t>（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5" dirty="0">
                <a:solidFill>
                  <a:srgbClr val="3333CC"/>
                </a:solidFill>
              </a:rPr>
              <a:t>错成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5" spc="-5" dirty="0">
                <a:solidFill>
                  <a:srgbClr val="3333CC"/>
                </a:solidFill>
              </a:rPr>
              <a:t>或</a:t>
            </a:r>
            <a:r>
              <a:rPr sz="2805" spc="-5" dirty="0">
                <a:solidFill>
                  <a:srgbClr val="3333CC"/>
                </a:solidFill>
                <a:latin typeface="Times New Roman"/>
                <a:cs typeface="Times New Roman"/>
              </a:rPr>
              <a:t>1</a:t>
            </a:r>
            <a:r>
              <a:rPr sz="2805" dirty="0">
                <a:solidFill>
                  <a:srgbClr val="3333CC"/>
                </a:solidFill>
              </a:rPr>
              <a:t>错成</a:t>
            </a:r>
            <a:r>
              <a:rPr sz="280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805" dirty="0">
                <a:solidFill>
                  <a:srgbClr val="3333CC"/>
                </a:solidFill>
              </a:rPr>
              <a:t>，</a:t>
            </a:r>
            <a:r>
              <a:rPr sz="2805" dirty="0" smtClean="0">
                <a:solidFill>
                  <a:srgbClr val="3333CC"/>
                </a:solidFill>
              </a:rPr>
              <a:t>不是插入和删除</a:t>
            </a:r>
            <a:r>
              <a:rPr sz="2805" dirty="0">
                <a:solidFill>
                  <a:srgbClr val="3333CC"/>
                </a:solidFill>
              </a:rPr>
              <a:t>），只影响相应字符的解密，不影响其它字符。</a:t>
            </a:r>
            <a:endParaRPr sz="2805" dirty="0">
              <a:latin typeface="Times New Roman"/>
              <a:cs typeface="Times New Roman"/>
            </a:endParaRPr>
          </a:p>
          <a:p>
            <a:pPr marL="185136">
              <a:lnSpc>
                <a:spcPts val="3697"/>
              </a:lnSpc>
              <a:spcBef>
                <a:spcPts val="40"/>
              </a:spcBef>
            </a:pPr>
            <a:r>
              <a:rPr sz="3106" spc="1343" dirty="0">
                <a:latin typeface="Wingdings"/>
                <a:cs typeface="Wingdings"/>
              </a:rPr>
              <a:t></a:t>
            </a:r>
            <a:r>
              <a:rPr sz="3106" spc="-391" dirty="0">
                <a:latin typeface="Times New Roman"/>
                <a:cs typeface="Times New Roman"/>
              </a:rPr>
              <a:t> </a:t>
            </a:r>
            <a:r>
              <a:rPr sz="2805" dirty="0"/>
              <a:t>注意：</a:t>
            </a:r>
            <a:r>
              <a:rPr sz="2805" dirty="0">
                <a:solidFill>
                  <a:srgbClr val="FF0000"/>
                </a:solidFill>
              </a:rPr>
              <a:t>错误与失步是不同的概念！</a:t>
            </a:r>
            <a:endParaRPr sz="2805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422" y="4682254"/>
            <a:ext cx="1816288" cy="423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lnSpc>
                <a:spcPts val="3301"/>
              </a:lnSpc>
            </a:pPr>
            <a:r>
              <a:rPr sz="2805" b="1" dirty="0">
                <a:latin typeface="宋体"/>
                <a:cs typeface="宋体"/>
              </a:rPr>
              <a:t>设密文错误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9723" y="4701649"/>
            <a:ext cx="3435362" cy="431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tabLst>
                <a:tab pos="1554252" algn="l"/>
              </a:tabLst>
            </a:pPr>
            <a:r>
              <a:rPr sz="2805" b="1" i="1" dirty="0">
                <a:latin typeface="Times New Roman"/>
                <a:cs typeface="Times New Roman"/>
              </a:rPr>
              <a:t>c</a:t>
            </a:r>
            <a:r>
              <a:rPr sz="2805" b="1" i="1" spc="-5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= </a:t>
            </a:r>
            <a:r>
              <a:rPr sz="2805" b="1" i="1" spc="-10" dirty="0">
                <a:latin typeface="Times New Roman"/>
                <a:cs typeface="Times New Roman"/>
              </a:rPr>
              <a:t>c</a:t>
            </a:r>
            <a:r>
              <a:rPr sz="2855" b="1" baseline="-20467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55" b="1" i="1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805" b="1" dirty="0">
                <a:latin typeface="Times New Roman"/>
                <a:cs typeface="Times New Roman"/>
              </a:rPr>
              <a:t>,	</a:t>
            </a:r>
            <a:r>
              <a:rPr sz="2805" b="1" i="1" spc="-10" dirty="0">
                <a:latin typeface="Times New Roman"/>
                <a:cs typeface="Times New Roman"/>
              </a:rPr>
              <a:t>c</a:t>
            </a:r>
            <a:r>
              <a:rPr sz="2855" b="1" i="1" baseline="-20467" dirty="0">
                <a:latin typeface="Times New Roman"/>
                <a:cs typeface="Times New Roman"/>
              </a:rPr>
              <a:t>3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… </a:t>
            </a:r>
            <a:r>
              <a:rPr sz="2805" b="1" i="1" dirty="0">
                <a:latin typeface="Times New Roman"/>
                <a:cs typeface="Times New Roman"/>
              </a:rPr>
              <a:t>c</a:t>
            </a:r>
            <a:r>
              <a:rPr sz="2855" b="1" i="1" spc="-7" baseline="-20467" dirty="0">
                <a:latin typeface="Times New Roman"/>
                <a:cs typeface="Times New Roman"/>
              </a:rPr>
              <a:t>n</a:t>
            </a:r>
            <a:r>
              <a:rPr sz="2855" b="1" baseline="-20467" dirty="0">
                <a:latin typeface="Times New Roman"/>
                <a:cs typeface="Times New Roman"/>
              </a:rPr>
              <a:t>-1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i="1" spc="-5" dirty="0">
                <a:latin typeface="Times New Roman"/>
                <a:cs typeface="Times New Roman"/>
              </a:rPr>
              <a:t>c</a:t>
            </a:r>
            <a:r>
              <a:rPr sz="2855" b="1" i="1" baseline="-20467" dirty="0">
                <a:latin typeface="Times New Roman"/>
                <a:cs typeface="Times New Roman"/>
              </a:rPr>
              <a:t>n</a:t>
            </a:r>
            <a:endParaRPr sz="2855" baseline="-20467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46435" y="4682162"/>
            <a:ext cx="2322050" cy="894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/>
            <a:r>
              <a:rPr sz="2805" b="1" spc="-10" dirty="0">
                <a:latin typeface="宋体"/>
                <a:cs typeface="宋体"/>
              </a:rPr>
              <a:t>（</a:t>
            </a:r>
            <a:r>
              <a:rPr sz="2805" b="1" spc="-716" dirty="0">
                <a:latin typeface="宋体"/>
                <a:cs typeface="宋体"/>
              </a:rPr>
              <a:t> </a:t>
            </a:r>
            <a:r>
              <a:rPr sz="2805" b="1" i="1" dirty="0">
                <a:latin typeface="Times New Roman"/>
                <a:cs typeface="Times New Roman"/>
              </a:rPr>
              <a:t>c</a:t>
            </a:r>
            <a:r>
              <a:rPr sz="2855" b="1" baseline="-20467" dirty="0">
                <a:latin typeface="Times New Roman"/>
                <a:cs typeface="Times New Roman"/>
              </a:rPr>
              <a:t>2</a:t>
            </a:r>
            <a:r>
              <a:rPr sz="2855" b="1" spc="331" baseline="-20467" dirty="0">
                <a:latin typeface="Times New Roman"/>
                <a:cs typeface="Times New Roman"/>
              </a:rPr>
              <a:t> </a:t>
            </a:r>
            <a:r>
              <a:rPr sz="2805" b="1" spc="-5" dirty="0">
                <a:latin typeface="宋体"/>
                <a:cs typeface="宋体"/>
              </a:rPr>
              <a:t>错）</a:t>
            </a:r>
            <a:endParaRPr sz="2805">
              <a:latin typeface="宋体"/>
              <a:cs typeface="宋体"/>
            </a:endParaRPr>
          </a:p>
          <a:p>
            <a:pPr marL="160324">
              <a:lnSpc>
                <a:spcPts val="3301"/>
              </a:lnSpc>
              <a:spcBef>
                <a:spcPts val="341"/>
              </a:spcBef>
            </a:pPr>
            <a:r>
              <a:rPr sz="2805" b="1" dirty="0">
                <a:latin typeface="宋体"/>
                <a:cs typeface="宋体"/>
              </a:rPr>
              <a:t>（密钥正确）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5611" y="5153296"/>
            <a:ext cx="4091898" cy="432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tabLst>
                <a:tab pos="2061309" algn="l"/>
                <a:tab pos="3072877" algn="l"/>
              </a:tabLst>
            </a:pPr>
            <a:r>
              <a:rPr sz="2805" b="1" spc="-10" dirty="0">
                <a:latin typeface="宋体"/>
                <a:cs typeface="宋体"/>
              </a:rPr>
              <a:t>⊕ </a:t>
            </a:r>
            <a:r>
              <a:rPr sz="2805" b="1" i="1" dirty="0">
                <a:latin typeface="Times New Roman"/>
                <a:cs typeface="Times New Roman"/>
              </a:rPr>
              <a:t>k</a:t>
            </a:r>
            <a:r>
              <a:rPr sz="2805" b="1" dirty="0">
                <a:latin typeface="Times New Roman"/>
                <a:cs typeface="Times New Roman"/>
              </a:rPr>
              <a:t>= </a:t>
            </a:r>
            <a:r>
              <a:rPr sz="2805" b="1" i="1" spc="-5" dirty="0">
                <a:latin typeface="Times New Roman"/>
                <a:cs typeface="Times New Roman"/>
              </a:rPr>
              <a:t>k</a:t>
            </a:r>
            <a:r>
              <a:rPr sz="2855" b="1" spc="-7" baseline="-20467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Times New Roman"/>
                <a:cs typeface="Times New Roman"/>
              </a:rPr>
              <a:t>, </a:t>
            </a:r>
            <a:r>
              <a:rPr sz="2805" b="1" i="1" spc="-5" dirty="0">
                <a:latin typeface="Times New Roman"/>
                <a:cs typeface="Times New Roman"/>
              </a:rPr>
              <a:t>k</a:t>
            </a:r>
            <a:r>
              <a:rPr sz="2855" b="1" baseline="-20467" dirty="0">
                <a:latin typeface="Times New Roman"/>
                <a:cs typeface="Times New Roman"/>
              </a:rPr>
              <a:t>2</a:t>
            </a:r>
            <a:r>
              <a:rPr sz="2805" b="1" dirty="0">
                <a:latin typeface="Times New Roman"/>
                <a:cs typeface="Times New Roman"/>
              </a:rPr>
              <a:t>,	</a:t>
            </a:r>
            <a:r>
              <a:rPr sz="2805" b="1" i="1" dirty="0">
                <a:latin typeface="Times New Roman"/>
                <a:cs typeface="Times New Roman"/>
              </a:rPr>
              <a:t>k</a:t>
            </a:r>
            <a:r>
              <a:rPr sz="2855" b="1" spc="-7" baseline="-20467" dirty="0">
                <a:latin typeface="Times New Roman"/>
                <a:cs typeface="Times New Roman"/>
              </a:rPr>
              <a:t>3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…	</a:t>
            </a:r>
            <a:r>
              <a:rPr sz="2805" b="1" i="1" spc="-5" dirty="0">
                <a:latin typeface="Times New Roman"/>
                <a:cs typeface="Times New Roman"/>
              </a:rPr>
              <a:t>k</a:t>
            </a:r>
            <a:r>
              <a:rPr sz="2855" b="1" i="1" spc="-7" baseline="-20467" dirty="0">
                <a:latin typeface="Times New Roman"/>
                <a:cs typeface="Times New Roman"/>
              </a:rPr>
              <a:t>n</a:t>
            </a:r>
            <a:r>
              <a:rPr sz="2855" b="1" baseline="-20467" dirty="0">
                <a:latin typeface="Times New Roman"/>
                <a:cs typeface="Times New Roman"/>
              </a:rPr>
              <a:t>-1</a:t>
            </a:r>
            <a:r>
              <a:rPr sz="2805" b="1" dirty="0">
                <a:latin typeface="Times New Roman"/>
                <a:cs typeface="Times New Roman"/>
              </a:rPr>
              <a:t>, </a:t>
            </a:r>
            <a:r>
              <a:rPr sz="2805" b="1" i="1" spc="-5" dirty="0">
                <a:latin typeface="Times New Roman"/>
                <a:cs typeface="Times New Roman"/>
              </a:rPr>
              <a:t>k</a:t>
            </a:r>
            <a:r>
              <a:rPr sz="2855" b="1" i="1" baseline="-20467" dirty="0">
                <a:latin typeface="Times New Roman"/>
                <a:cs typeface="Times New Roman"/>
              </a:rPr>
              <a:t>n</a:t>
            </a:r>
            <a:endParaRPr sz="2855" baseline="-2046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70707" y="5773845"/>
            <a:ext cx="5938086" cy="432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24">
              <a:tabLst>
                <a:tab pos="1604513" algn="l"/>
              </a:tabLst>
            </a:pPr>
            <a:r>
              <a:rPr sz="2805" b="1" i="1" spc="-5" dirty="0">
                <a:latin typeface="Times New Roman"/>
                <a:cs typeface="Times New Roman"/>
              </a:rPr>
              <a:t>m</a:t>
            </a:r>
            <a:r>
              <a:rPr sz="2805" b="1" spc="-5" dirty="0">
                <a:latin typeface="Times New Roman"/>
                <a:cs typeface="Times New Roman"/>
              </a:rPr>
              <a:t>=</a:t>
            </a:r>
            <a:r>
              <a:rPr sz="2805" b="1" i="1" spc="-5" dirty="0">
                <a:latin typeface="Times New Roman"/>
                <a:cs typeface="Times New Roman"/>
              </a:rPr>
              <a:t>m</a:t>
            </a:r>
            <a:r>
              <a:rPr sz="2855" b="1" baseline="-20467" dirty="0">
                <a:latin typeface="Times New Roman"/>
                <a:cs typeface="Times New Roman"/>
              </a:rPr>
              <a:t>1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宋体"/>
                <a:cs typeface="宋体"/>
              </a:rPr>
              <a:t>×</a:t>
            </a:r>
            <a:r>
              <a:rPr sz="2805" b="1" dirty="0">
                <a:latin typeface="Times New Roman"/>
                <a:cs typeface="Times New Roman"/>
              </a:rPr>
              <a:t>,	</a:t>
            </a:r>
            <a:r>
              <a:rPr sz="2805" b="1" i="1" dirty="0">
                <a:latin typeface="Times New Roman"/>
                <a:cs typeface="Times New Roman"/>
              </a:rPr>
              <a:t>m</a:t>
            </a:r>
            <a:r>
              <a:rPr sz="2855" b="1" i="1" spc="-7" baseline="-20467" dirty="0">
                <a:latin typeface="Times New Roman"/>
                <a:cs typeface="Times New Roman"/>
              </a:rPr>
              <a:t>3</a:t>
            </a:r>
            <a:r>
              <a:rPr sz="2805" b="1" dirty="0">
                <a:latin typeface="Times New Roman"/>
                <a:cs typeface="Times New Roman"/>
              </a:rPr>
              <a:t>,</a:t>
            </a:r>
            <a:r>
              <a:rPr sz="2805" b="1" spc="-5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Times New Roman"/>
                <a:cs typeface="Times New Roman"/>
              </a:rPr>
              <a:t>… </a:t>
            </a:r>
            <a:r>
              <a:rPr sz="2805" b="1" i="1" spc="-10" dirty="0">
                <a:latin typeface="Times New Roman"/>
                <a:cs typeface="Times New Roman"/>
              </a:rPr>
              <a:t>m</a:t>
            </a:r>
            <a:r>
              <a:rPr sz="2855" b="1" i="1" spc="-7" baseline="-20467" dirty="0">
                <a:latin typeface="Times New Roman"/>
                <a:cs typeface="Times New Roman"/>
              </a:rPr>
              <a:t>n</a:t>
            </a:r>
            <a:r>
              <a:rPr sz="2855" b="1" baseline="-20467" dirty="0">
                <a:latin typeface="Times New Roman"/>
                <a:cs typeface="Times New Roman"/>
              </a:rPr>
              <a:t>-1</a:t>
            </a:r>
            <a:r>
              <a:rPr sz="2805" b="1" dirty="0">
                <a:latin typeface="Times New Roman"/>
                <a:cs typeface="Times New Roman"/>
              </a:rPr>
              <a:t>, </a:t>
            </a:r>
            <a:r>
              <a:rPr sz="2805" b="1" i="1" spc="-5" dirty="0">
                <a:latin typeface="Times New Roman"/>
                <a:cs typeface="Times New Roman"/>
              </a:rPr>
              <a:t>m</a:t>
            </a:r>
            <a:r>
              <a:rPr sz="2855" b="1" i="1" baseline="-20467" dirty="0">
                <a:latin typeface="Times New Roman"/>
                <a:cs typeface="Times New Roman"/>
              </a:rPr>
              <a:t>n</a:t>
            </a:r>
            <a:r>
              <a:rPr sz="2855" b="1" i="1" spc="331" baseline="-20467" dirty="0">
                <a:latin typeface="Times New Roman"/>
                <a:cs typeface="Times New Roman"/>
              </a:rPr>
              <a:t> </a:t>
            </a:r>
            <a:r>
              <a:rPr sz="2805" b="1" dirty="0">
                <a:latin typeface="宋体"/>
                <a:cs typeface="宋体"/>
              </a:rPr>
              <a:t>（</a:t>
            </a:r>
            <a:r>
              <a:rPr sz="2805" b="1" spc="-10" dirty="0">
                <a:solidFill>
                  <a:srgbClr val="FF0000"/>
                </a:solidFill>
                <a:latin typeface="宋体"/>
                <a:cs typeface="宋体"/>
              </a:rPr>
              <a:t>仅</a:t>
            </a:r>
            <a:r>
              <a:rPr sz="2805" b="1" spc="-701" dirty="0">
                <a:solidFill>
                  <a:srgbClr val="FF0000"/>
                </a:solidFill>
                <a:latin typeface="宋体"/>
                <a:cs typeface="宋体"/>
              </a:rPr>
              <a:t> </a:t>
            </a:r>
            <a:r>
              <a:rPr sz="2805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55" b="1" i="1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855" b="1" i="1" spc="323" baseline="-2046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5" b="1" dirty="0">
                <a:solidFill>
                  <a:srgbClr val="FF0000"/>
                </a:solidFill>
                <a:latin typeface="宋体"/>
                <a:cs typeface="宋体"/>
              </a:rPr>
              <a:t>错</a:t>
            </a:r>
            <a:r>
              <a:rPr sz="2805" b="1" spc="-10" dirty="0">
                <a:latin typeface="宋体"/>
                <a:cs typeface="宋体"/>
              </a:rPr>
              <a:t>）</a:t>
            </a:r>
            <a:endParaRPr sz="2805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7199" y="5738072"/>
            <a:ext cx="5496579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39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20338" y="673878"/>
            <a:ext cx="7405113" cy="590999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52863">
              <a:lnSpc>
                <a:spcPts val="4574"/>
              </a:lnSpc>
            </a:pPr>
            <a:r>
              <a:rPr b="0" dirty="0">
                <a:latin typeface="黑体"/>
                <a:cs typeface="黑体"/>
              </a:rPr>
              <a:t>一、</a:t>
            </a:r>
            <a:r>
              <a:rPr spc="-5" dirty="0"/>
              <a:t>序列密码的基本概念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4241" y="1"/>
            <a:ext cx="0" cy="64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517"/>
            <a:fld id="{81D60167-4931-47E6-BA6A-407CBD079E47}" type="slidenum">
              <a:rPr spc="-5" dirty="0"/>
              <a:pPr marL="114517"/>
              <a:t>9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8972251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默认设计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ln>
          <a:solidFill>
            <a:srgbClr val="FF0000"/>
          </a:solidFill>
          <a:headEnd type="none" w="med" len="med"/>
          <a:tailEnd type="none" w="med" len="med"/>
        </a:ln>
      </a:spPr>
      <a:bodyPr/>
      <a:lstStyle/>
      <a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7790</TotalTime>
  <Words>4167</Words>
  <Application>Microsoft Office PowerPoint</Application>
  <PresentationFormat>全屏显示(4:3)</PresentationFormat>
  <Paragraphs>735</Paragraphs>
  <Slides>84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84</vt:i4>
      </vt:variant>
    </vt:vector>
  </HeadingPairs>
  <TitlesOfParts>
    <vt:vector size="102" baseType="lpstr">
      <vt:lpstr>Gungsuh</vt:lpstr>
      <vt:lpstr>GungsuhChe</vt:lpstr>
      <vt:lpstr>黑体</vt:lpstr>
      <vt:lpstr>华文隶书</vt:lpstr>
      <vt:lpstr>楷体_GB2312</vt:lpstr>
      <vt:lpstr>宋体</vt:lpstr>
      <vt:lpstr>幼圆</vt:lpstr>
      <vt:lpstr>Arial</vt:lpstr>
      <vt:lpstr>Cambria Math</vt:lpstr>
      <vt:lpstr>Symbol</vt:lpstr>
      <vt:lpstr>Tahoma</vt:lpstr>
      <vt:lpstr>Times New Roman</vt:lpstr>
      <vt:lpstr>Wingdings</vt:lpstr>
      <vt:lpstr>默认设计模板</vt:lpstr>
      <vt:lpstr>Image</vt:lpstr>
      <vt:lpstr>Equation</vt:lpstr>
      <vt:lpstr>Visio</vt:lpstr>
      <vt:lpstr>公式</vt:lpstr>
      <vt:lpstr>密码学 第5章：序列密码</vt:lpstr>
      <vt:lpstr>主要内容</vt:lpstr>
      <vt:lpstr>序列密码的起源</vt:lpstr>
      <vt:lpstr>PowerPoint 演示文稿</vt:lpstr>
      <vt:lpstr>序列密码的基本概念</vt:lpstr>
      <vt:lpstr>序列密码的加密和解密</vt:lpstr>
      <vt:lpstr>序列密码的分类</vt:lpstr>
      <vt:lpstr>一、序列密码的基本概念</vt:lpstr>
      <vt:lpstr>一、序列密码的基本概念</vt:lpstr>
      <vt:lpstr>PowerPoint 演示文稿</vt:lpstr>
      <vt:lpstr>一、序列密码的基本概念</vt:lpstr>
      <vt:lpstr>一、序列密码的基本概念</vt:lpstr>
      <vt:lpstr>自同步序列密码的通用模型</vt:lpstr>
      <vt:lpstr>PowerPoint 演示文稿</vt:lpstr>
      <vt:lpstr>序列密码的原理</vt:lpstr>
      <vt:lpstr>密钥流与密钥生成器</vt:lpstr>
      <vt:lpstr>伪随机序列</vt:lpstr>
      <vt:lpstr>PowerPoint 演示文稿</vt:lpstr>
      <vt:lpstr>密钥序列生产器(KG)基本要求</vt:lpstr>
      <vt:lpstr>密钥流生成器的组成</vt:lpstr>
      <vt:lpstr>PowerPoint 演示文稿</vt:lpstr>
      <vt:lpstr>PowerPoint 演示文稿</vt:lpstr>
      <vt:lpstr>PowerPoint 演示文稿</vt:lpstr>
      <vt:lpstr>二、线性移位寄存器序列密码</vt:lpstr>
      <vt:lpstr>二、线性移位寄存器序列密码</vt:lpstr>
      <vt:lpstr>二、线性移位寄存器序列密码</vt:lpstr>
      <vt:lpstr>二、线性移位寄存器序列密码</vt:lpstr>
      <vt:lpstr>PowerPoint 演示文稿</vt:lpstr>
      <vt:lpstr>反馈移位寄存器（举例）</vt:lpstr>
      <vt:lpstr>二、线性移位寄存器序列密码</vt:lpstr>
      <vt:lpstr>二、线性移位寄存器序列密码</vt:lpstr>
      <vt:lpstr>二、线性移位寄存器序列密码</vt:lpstr>
      <vt:lpstr>PowerPoint 演示文稿</vt:lpstr>
      <vt:lpstr>二、线性移位寄存器序列密码</vt:lpstr>
      <vt:lpstr>线性反馈移位寄存器（举例）</vt:lpstr>
      <vt:lpstr>PowerPoint 演示文稿</vt:lpstr>
      <vt:lpstr>LFSR周期分析</vt:lpstr>
      <vt:lpstr>PowerPoint 演示文稿</vt:lpstr>
      <vt:lpstr>二、线性移位寄存器序列密码</vt:lpstr>
      <vt:lpstr>二、线性移位寄存器序列密码</vt:lpstr>
      <vt:lpstr>二、线性移位寄存器序列密码</vt:lpstr>
      <vt:lpstr>二、线性移位寄存器序列密码</vt:lpstr>
      <vt:lpstr>二、线性移位寄存器序列密码</vt:lpstr>
      <vt:lpstr>m-序列密码的破译</vt:lpstr>
      <vt:lpstr>PowerPoint 演示文稿</vt:lpstr>
      <vt:lpstr>PowerPoint 演示文稿</vt:lpstr>
      <vt:lpstr>m-序列破解举例</vt:lpstr>
      <vt:lpstr>PowerPoint 演示文稿</vt:lpstr>
      <vt:lpstr>PowerPoint 演示文稿</vt:lpstr>
      <vt:lpstr>伪随机性测试</vt:lpstr>
      <vt:lpstr>伪随机性测试</vt:lpstr>
      <vt:lpstr>非线性组合部分</vt:lpstr>
      <vt:lpstr>常见的基于LFSR的密钥序列发生器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密钥流生成器</vt:lpstr>
      <vt:lpstr>常见流密码算法简介—RC4</vt:lpstr>
      <vt:lpstr>Ron Rivest</vt:lpstr>
      <vt:lpstr>RC4算法描述</vt:lpstr>
      <vt:lpstr>RC4的基本思想</vt:lpstr>
      <vt:lpstr>数据表S的初始状态</vt:lpstr>
      <vt:lpstr>数据表S的初始变换</vt:lpstr>
      <vt:lpstr>密钥流的生成</vt:lpstr>
      <vt:lpstr>RC4算法说明</vt:lpstr>
      <vt:lpstr>举例说明</vt:lpstr>
      <vt:lpstr>密钥调度算法KSA（举例）</vt:lpstr>
      <vt:lpstr>PowerPoint 演示文稿</vt:lpstr>
      <vt:lpstr>伪随机数生成算法PRGA（举例）</vt:lpstr>
      <vt:lpstr>RC4应用举例</vt:lpstr>
      <vt:lpstr>RC4应用举例</vt:lpstr>
      <vt:lpstr>PowerPoint 演示文稿</vt:lpstr>
      <vt:lpstr>PowerPoint 演示文稿</vt:lpstr>
      <vt:lpstr>常见流密码算法简介—A5</vt:lpstr>
      <vt:lpstr>A5算法示意图</vt:lpstr>
      <vt:lpstr>GSM中使用A5流密码算法</vt:lpstr>
      <vt:lpstr>A5的安全性</vt:lpstr>
      <vt:lpstr>A5算法的创建者</vt:lpstr>
      <vt:lpstr>其他序列密码</vt:lpstr>
      <vt:lpstr>其他序列密码</vt:lpstr>
      <vt:lpstr>序列密码相对于分组密码的优点</vt:lpstr>
      <vt:lpstr>本章小结</vt:lpstr>
    </vt:vector>
  </TitlesOfParts>
  <Company>Guilddesign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ThemeGallery</dc:creator>
  <cp:lastModifiedBy>Administrator</cp:lastModifiedBy>
  <cp:revision>307</cp:revision>
  <dcterms:created xsi:type="dcterms:W3CDTF">2004-07-21T02:43:03Z</dcterms:created>
  <dcterms:modified xsi:type="dcterms:W3CDTF">2019-12-02T01:10:11Z</dcterms:modified>
</cp:coreProperties>
</file>